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23"/>
  </p:notesMasterIdLst>
  <p:sldIdLst>
    <p:sldId id="256" r:id="rId2"/>
    <p:sldId id="265" r:id="rId3"/>
    <p:sldId id="266" r:id="rId4"/>
    <p:sldId id="269" r:id="rId5"/>
    <p:sldId id="270" r:id="rId6"/>
    <p:sldId id="275" r:id="rId7"/>
    <p:sldId id="257" r:id="rId8"/>
    <p:sldId id="274" r:id="rId9"/>
    <p:sldId id="261" r:id="rId10"/>
    <p:sldId id="262" r:id="rId11"/>
    <p:sldId id="258" r:id="rId12"/>
    <p:sldId id="259" r:id="rId13"/>
    <p:sldId id="276" r:id="rId14"/>
    <p:sldId id="267" r:id="rId15"/>
    <p:sldId id="268" r:id="rId16"/>
    <p:sldId id="263" r:id="rId17"/>
    <p:sldId id="260" r:id="rId18"/>
    <p:sldId id="264" r:id="rId19"/>
    <p:sldId id="271" r:id="rId20"/>
    <p:sldId id="272" r:id="rId21"/>
    <p:sldId id="273" r:id="rId22"/>
  </p:sldIdLst>
  <p:sldSz cx="9144000" cy="5143500" type="screen16x9"/>
  <p:notesSz cx="6858000" cy="9144000"/>
  <p:embeddedFontLst>
    <p:embeddedFont>
      <p:font typeface="Inter" panose="020B0604020202020204" charset="0"/>
      <p:regular r:id="rId24"/>
      <p:bold r:id="rId25"/>
    </p:embeddedFont>
    <p:embeddedFont>
      <p:font typeface="League Spartan"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94662" autoAdjust="0"/>
  </p:normalViewPr>
  <p:slideViewPr>
    <p:cSldViewPr snapToGrid="0">
      <p:cViewPr varScale="1">
        <p:scale>
          <a:sx n="90" d="100"/>
          <a:sy n="90" d="100"/>
        </p:scale>
        <p:origin x="816" y="84"/>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38386988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SLIDES_API1193818009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SLIDES_API1193818009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SLIDES_API1894806756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SLIDES_API1894806756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SLIDES_API1894806756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SLIDES_API1894806756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SLIDES_API1894806756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SLIDES_API1894806756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39925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SLIDES_API1894806756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SLIDES_API1894806756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890674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20181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SLIDES_API1193818009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SLIDES_API1193818009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SLIDES_API1894806756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SLIDES_API1894806756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SLIDES_API1193818009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SLIDES_API1193818009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63939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30451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95484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35590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90520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888025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98680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20181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SLIDES_API1894806756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SLIDES_API1894806756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15500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SLIDES_API1193818009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SLIDES_API1193818009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74907" y="4749900"/>
            <a:ext cx="548700" cy="393600"/>
          </a:xfrm>
          <a:prstGeom prst="rect">
            <a:avLst/>
          </a:prstGeom>
        </p:spPr>
        <p:txBody>
          <a:bodyPr spcFirstLastPara="1" wrap="square" lIns="91425" tIns="91425" rIns="91425" bIns="91425" anchor="ctr" anchorCtr="0">
            <a:normAutofit/>
          </a:bodyPr>
          <a:lstStyle>
            <a:lvl1pPr lvl="0">
              <a:buNone/>
              <a:defRPr sz="2000"/>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74907" y="474990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0" y="474990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0" y="474990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0" y="474990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02762"/>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0" y="474990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0" y="474990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0" y="474990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hyperlink" Target="https://pexels.com/"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4.png"/><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pexels.com/"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3"/>
        <p:cNvGrpSpPr/>
        <p:nvPr/>
      </p:nvGrpSpPr>
      <p:grpSpPr>
        <a:xfrm>
          <a:off x="0" y="0"/>
          <a:ext cx="0" cy="0"/>
          <a:chOff x="0" y="0"/>
          <a:chExt cx="0" cy="0"/>
        </a:xfrm>
      </p:grpSpPr>
      <p:sp>
        <p:nvSpPr>
          <p:cNvPr id="56" name="Google Shape;56;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 name="TextBox 6">
            <a:extLst>
              <a:ext uri="{FF2B5EF4-FFF2-40B4-BE49-F238E27FC236}">
                <a16:creationId xmlns:a16="http://schemas.microsoft.com/office/drawing/2014/main" id="{A035564E-EE27-48CD-B85D-6BC77E41C7E1}"/>
              </a:ext>
            </a:extLst>
          </p:cNvPr>
          <p:cNvSpPr txBox="1"/>
          <p:nvPr/>
        </p:nvSpPr>
        <p:spPr>
          <a:xfrm>
            <a:off x="332962" y="1431206"/>
            <a:ext cx="8201627" cy="1278812"/>
          </a:xfrm>
          <a:prstGeom prst="rect">
            <a:avLst/>
          </a:prstGeom>
          <a:noFill/>
        </p:spPr>
        <p:txBody>
          <a:bodyPr wrap="square">
            <a:spAutoFit/>
          </a:bodyPr>
          <a:lstStyle/>
          <a:p>
            <a:pPr marL="0" marR="0" algn="ctr">
              <a:spcBef>
                <a:spcPts val="0"/>
              </a:spcBef>
              <a:spcAft>
                <a:spcPts val="1000"/>
              </a:spcAft>
            </a:pPr>
            <a:r>
              <a:rPr lang="en-US" sz="1800" b="1" dirty="0">
                <a:solidFill>
                  <a:schemeClr val="tx1"/>
                </a:solidFill>
                <a:effectLst/>
                <a:latin typeface="Times New Roman" panose="02020603050405020304" pitchFamily="18" charset="0"/>
                <a:ea typeface="Times New Roman" panose="02020603050405020304" pitchFamily="18" charset="0"/>
              </a:rPr>
              <a:t>Thesis presentation</a:t>
            </a:r>
          </a:p>
          <a:p>
            <a:pPr marL="0" marR="0" algn="ctr">
              <a:lnSpc>
                <a:spcPct val="150000"/>
              </a:lnSpc>
              <a:spcBef>
                <a:spcPts val="0"/>
              </a:spcBef>
              <a:spcAft>
                <a:spcPts val="1000"/>
              </a:spcAft>
            </a:pPr>
            <a:r>
              <a:rPr lang="en-US" sz="1800" b="1" dirty="0">
                <a:solidFill>
                  <a:schemeClr val="tx1"/>
                </a:solidFill>
                <a:effectLst/>
                <a:latin typeface="Times New Roman" panose="02020603050405020304" pitchFamily="18" charset="0"/>
                <a:ea typeface="Times New Roman" panose="02020603050405020304" pitchFamily="18" charset="0"/>
              </a:rPr>
              <a:t>Developing a Deep Learning-Based System for Real-Time Cotton Disease Prediction with Integration of Web and Android Applications for Field Diagnosis</a:t>
            </a:r>
            <a:endParaRPr lang="en-US" sz="1800" dirty="0">
              <a:solidFill>
                <a:schemeClr val="tx1"/>
              </a:solidFill>
              <a:effectLst/>
              <a:latin typeface="Times New Roman" panose="02020603050405020304" pitchFamily="18" charset="0"/>
              <a:ea typeface="Times New Roman" panose="02020603050405020304" pitchFamily="18" charset="0"/>
            </a:endParaRPr>
          </a:p>
        </p:txBody>
      </p:sp>
      <p:pic>
        <p:nvPicPr>
          <p:cNvPr id="2050" name="Picture 11" descr="C:\Users\HP\Desktop\Wolaita_sodo_university.png">
            <a:extLst>
              <a:ext uri="{FF2B5EF4-FFF2-40B4-BE49-F238E27FC236}">
                <a16:creationId xmlns:a16="http://schemas.microsoft.com/office/drawing/2014/main" id="{CF25D84E-9093-4BC0-B1FF-DBFAE86662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0699" y="381970"/>
            <a:ext cx="1457325" cy="1266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a:extLst>
              <a:ext uri="{FF2B5EF4-FFF2-40B4-BE49-F238E27FC236}">
                <a16:creationId xmlns:a16="http://schemas.microsoft.com/office/drawing/2014/main" id="{04FA3328-1E41-4C9C-979B-54A6FF4E6DE3}"/>
              </a:ext>
            </a:extLst>
          </p:cNvPr>
          <p:cNvSpPr txBox="1"/>
          <p:nvPr/>
        </p:nvSpPr>
        <p:spPr>
          <a:xfrm>
            <a:off x="1860699" y="2710018"/>
            <a:ext cx="5819314" cy="1797736"/>
          </a:xfrm>
          <a:prstGeom prst="rect">
            <a:avLst/>
          </a:prstGeom>
          <a:noFill/>
        </p:spPr>
        <p:txBody>
          <a:bodyPr wrap="square">
            <a:spAutoFit/>
          </a:bodyPr>
          <a:lstStyle/>
          <a:p>
            <a:pPr marL="0" marR="0" algn="ctr">
              <a:lnSpc>
                <a:spcPct val="150000"/>
              </a:lnSpc>
              <a:spcBef>
                <a:spcPts val="0"/>
              </a:spcBef>
              <a:spcAft>
                <a:spcPts val="1000"/>
              </a:spcAft>
            </a:pPr>
            <a:r>
              <a:rPr lang="en-US" b="1" i="1" u="sng" dirty="0">
                <a:solidFill>
                  <a:schemeClr val="tx1"/>
                </a:solidFill>
                <a:effectLst/>
                <a:latin typeface="Times New Roman" panose="02020603050405020304" pitchFamily="18" charset="0"/>
                <a:ea typeface="Times New Roman" panose="02020603050405020304" pitchFamily="18" charset="0"/>
              </a:rPr>
              <a:t>Submitted By</a:t>
            </a:r>
            <a:r>
              <a:rPr lang="en-US" b="1" i="1" dirty="0">
                <a:solidFill>
                  <a:schemeClr val="tx1"/>
                </a:solidFill>
                <a:effectLst/>
                <a:latin typeface="Times New Roman" panose="02020603050405020304" pitchFamily="18" charset="0"/>
                <a:ea typeface="Times New Roman" panose="02020603050405020304" pitchFamily="18" charset="0"/>
              </a:rPr>
              <a:t>:                                                                      </a:t>
            </a:r>
            <a:r>
              <a:rPr lang="en-US" b="1" i="1" u="sng" dirty="0">
                <a:solidFill>
                  <a:schemeClr val="tx1"/>
                </a:solidFill>
                <a:effectLst/>
                <a:latin typeface="Times New Roman" panose="02020603050405020304" pitchFamily="18" charset="0"/>
                <a:ea typeface="Times New Roman" panose="02020603050405020304" pitchFamily="18" charset="0"/>
              </a:rPr>
              <a:t>ID</a:t>
            </a:r>
            <a:endParaRPr lang="en-US" b="1" dirty="0">
              <a:solidFill>
                <a:schemeClr val="tx1"/>
              </a:solidFill>
              <a:effectLst/>
              <a:latin typeface="Times New Roman" panose="02020603050405020304" pitchFamily="18" charset="0"/>
              <a:ea typeface="Times New Roman" panose="02020603050405020304" pitchFamily="18" charset="0"/>
            </a:endParaRPr>
          </a:p>
          <a:p>
            <a:pPr marL="342900" marR="0" lvl="0" indent="-342900" algn="just">
              <a:lnSpc>
                <a:spcPct val="150000"/>
              </a:lnSpc>
              <a:spcBef>
                <a:spcPts val="0"/>
              </a:spcBef>
              <a:spcAft>
                <a:spcPts val="0"/>
              </a:spcAft>
              <a:buFont typeface="+mj-lt"/>
              <a:buAutoNum type="arabicPeriod"/>
            </a:pPr>
            <a:r>
              <a:rPr lang="en-US" b="1" i="1" dirty="0" err="1">
                <a:solidFill>
                  <a:schemeClr val="tx1"/>
                </a:solidFill>
                <a:effectLst/>
                <a:latin typeface="Times New Roman" panose="02020603050405020304" pitchFamily="18" charset="0"/>
                <a:ea typeface="Times New Roman" panose="02020603050405020304" pitchFamily="18" charset="0"/>
              </a:rPr>
              <a:t>Ehitnesh</a:t>
            </a:r>
            <a:r>
              <a:rPr lang="en-US" b="1" i="1" dirty="0">
                <a:solidFill>
                  <a:schemeClr val="tx1"/>
                </a:solidFill>
                <a:effectLst/>
                <a:latin typeface="Times New Roman" panose="02020603050405020304" pitchFamily="18" charset="0"/>
                <a:ea typeface="Times New Roman" panose="02020603050405020304" pitchFamily="18" charset="0"/>
              </a:rPr>
              <a:t> </a:t>
            </a:r>
            <a:r>
              <a:rPr lang="en-US" b="1" i="1" dirty="0" err="1">
                <a:solidFill>
                  <a:schemeClr val="tx1"/>
                </a:solidFill>
                <a:effectLst/>
                <a:latin typeface="Times New Roman" panose="02020603050405020304" pitchFamily="18" charset="0"/>
                <a:ea typeface="Times New Roman" panose="02020603050405020304" pitchFamily="18" charset="0"/>
              </a:rPr>
              <a:t>Chikelu</a:t>
            </a:r>
            <a:r>
              <a:rPr lang="en-US" b="1" i="1" dirty="0">
                <a:solidFill>
                  <a:schemeClr val="tx1"/>
                </a:solidFill>
                <a:effectLst/>
                <a:latin typeface="Times New Roman" panose="02020603050405020304" pitchFamily="18" charset="0"/>
                <a:ea typeface="Times New Roman" panose="02020603050405020304" pitchFamily="18" charset="0"/>
              </a:rPr>
              <a:t> ..............................................................</a:t>
            </a:r>
            <a:r>
              <a:rPr lang="en-US" b="1" i="1" dirty="0" err="1">
                <a:solidFill>
                  <a:schemeClr val="tx1"/>
                </a:solidFill>
                <a:effectLst/>
                <a:latin typeface="Times New Roman" panose="02020603050405020304" pitchFamily="18" charset="0"/>
                <a:ea typeface="Times New Roman" panose="02020603050405020304" pitchFamily="18" charset="0"/>
              </a:rPr>
              <a:t>Eng</a:t>
            </a:r>
            <a:r>
              <a:rPr lang="en-US" b="1" i="1" dirty="0">
                <a:solidFill>
                  <a:schemeClr val="tx1"/>
                </a:solidFill>
                <a:effectLst/>
                <a:latin typeface="Times New Roman" panose="02020603050405020304" pitchFamily="18" charset="0"/>
                <a:ea typeface="Times New Roman" panose="02020603050405020304" pitchFamily="18" charset="0"/>
              </a:rPr>
              <a:t>/R/637 /11</a:t>
            </a:r>
            <a:endParaRPr lang="en-US" b="1" dirty="0">
              <a:solidFill>
                <a:schemeClr val="tx1"/>
              </a:solidFill>
              <a:effectLst/>
              <a:latin typeface="Times New Roman" panose="02020603050405020304" pitchFamily="18" charset="0"/>
              <a:ea typeface="Times New Roman" panose="02020603050405020304" pitchFamily="18" charset="0"/>
            </a:endParaRPr>
          </a:p>
          <a:p>
            <a:pPr marL="342900" marR="0" lvl="0" indent="-342900" algn="just">
              <a:lnSpc>
                <a:spcPct val="150000"/>
              </a:lnSpc>
              <a:spcBef>
                <a:spcPts val="0"/>
              </a:spcBef>
              <a:spcAft>
                <a:spcPts val="0"/>
              </a:spcAft>
              <a:buFont typeface="+mj-lt"/>
              <a:buAutoNum type="arabicPeriod"/>
            </a:pPr>
            <a:r>
              <a:rPr lang="en-US" b="1" i="1" dirty="0">
                <a:solidFill>
                  <a:schemeClr val="tx1"/>
                </a:solidFill>
                <a:effectLst/>
                <a:latin typeface="Times New Roman" panose="02020603050405020304" pitchFamily="18" charset="0"/>
                <a:ea typeface="Times New Roman" panose="02020603050405020304" pitchFamily="18" charset="0"/>
              </a:rPr>
              <a:t>Getachew </a:t>
            </a:r>
            <a:r>
              <a:rPr lang="en-US" b="1" i="1" dirty="0" err="1">
                <a:solidFill>
                  <a:schemeClr val="tx1"/>
                </a:solidFill>
                <a:effectLst/>
                <a:latin typeface="Times New Roman" panose="02020603050405020304" pitchFamily="18" charset="0"/>
                <a:ea typeface="Times New Roman" panose="02020603050405020304" pitchFamily="18" charset="0"/>
              </a:rPr>
              <a:t>Birlew</a:t>
            </a:r>
            <a:r>
              <a:rPr lang="en-US" b="1" i="1" dirty="0">
                <a:solidFill>
                  <a:schemeClr val="tx1"/>
                </a:solidFill>
                <a:effectLst/>
                <a:latin typeface="Times New Roman" panose="02020603050405020304" pitchFamily="18" charset="0"/>
                <a:ea typeface="Times New Roman" panose="02020603050405020304" pitchFamily="18" charset="0"/>
              </a:rPr>
              <a:t>…............................................................</a:t>
            </a:r>
            <a:r>
              <a:rPr lang="en-US" b="1" i="1" dirty="0" err="1">
                <a:solidFill>
                  <a:schemeClr val="tx1"/>
                </a:solidFill>
                <a:effectLst/>
                <a:latin typeface="Times New Roman" panose="02020603050405020304" pitchFamily="18" charset="0"/>
                <a:ea typeface="Times New Roman" panose="02020603050405020304" pitchFamily="18" charset="0"/>
              </a:rPr>
              <a:t>Eng</a:t>
            </a:r>
            <a:r>
              <a:rPr lang="en-US" b="1" i="1" dirty="0">
                <a:solidFill>
                  <a:schemeClr val="tx1"/>
                </a:solidFill>
                <a:effectLst/>
                <a:latin typeface="Times New Roman" panose="02020603050405020304" pitchFamily="18" charset="0"/>
                <a:ea typeface="Times New Roman" panose="02020603050405020304" pitchFamily="18" charset="0"/>
              </a:rPr>
              <a:t>/R/378/11</a:t>
            </a:r>
            <a:endParaRPr lang="en-US" b="1" dirty="0">
              <a:solidFill>
                <a:schemeClr val="tx1"/>
              </a:solidFill>
              <a:effectLst/>
              <a:latin typeface="Times New Roman" panose="02020603050405020304" pitchFamily="18" charset="0"/>
              <a:ea typeface="Times New Roman" panose="02020603050405020304" pitchFamily="18" charset="0"/>
            </a:endParaRPr>
          </a:p>
          <a:p>
            <a:pPr marL="342900" marR="0" lvl="0" indent="-342900" algn="just">
              <a:lnSpc>
                <a:spcPct val="150000"/>
              </a:lnSpc>
              <a:spcBef>
                <a:spcPts val="0"/>
              </a:spcBef>
              <a:spcAft>
                <a:spcPts val="0"/>
              </a:spcAft>
              <a:buFont typeface="+mj-lt"/>
              <a:buAutoNum type="arabicPeriod"/>
            </a:pPr>
            <a:r>
              <a:rPr lang="en-US" b="1" i="1" dirty="0">
                <a:solidFill>
                  <a:schemeClr val="tx1"/>
                </a:solidFill>
                <a:effectLst/>
                <a:latin typeface="Times New Roman" panose="02020603050405020304" pitchFamily="18" charset="0"/>
                <a:ea typeface="Times New Roman" panose="02020603050405020304" pitchFamily="18" charset="0"/>
              </a:rPr>
              <a:t>Matiwos Desalegn.............................................................</a:t>
            </a:r>
            <a:r>
              <a:rPr lang="en-US" b="1" i="1" dirty="0" err="1">
                <a:solidFill>
                  <a:schemeClr val="tx1"/>
                </a:solidFill>
                <a:effectLst/>
                <a:latin typeface="Times New Roman" panose="02020603050405020304" pitchFamily="18" charset="0"/>
                <a:ea typeface="Times New Roman" panose="02020603050405020304" pitchFamily="18" charset="0"/>
              </a:rPr>
              <a:t>Eng</a:t>
            </a:r>
            <a:r>
              <a:rPr lang="en-US" b="1" i="1" dirty="0">
                <a:solidFill>
                  <a:schemeClr val="tx1"/>
                </a:solidFill>
                <a:effectLst/>
                <a:latin typeface="Times New Roman" panose="02020603050405020304" pitchFamily="18" charset="0"/>
                <a:ea typeface="Times New Roman" panose="02020603050405020304" pitchFamily="18" charset="0"/>
              </a:rPr>
              <a:t>/R/109/11</a:t>
            </a:r>
            <a:endParaRPr lang="en-US" b="1" dirty="0">
              <a:solidFill>
                <a:schemeClr val="tx1"/>
              </a:solidFill>
              <a:effectLst/>
              <a:latin typeface="Times New Roman" panose="02020603050405020304" pitchFamily="18" charset="0"/>
              <a:ea typeface="Times New Roman" panose="02020603050405020304" pitchFamily="18" charset="0"/>
            </a:endParaRPr>
          </a:p>
          <a:p>
            <a:pPr marL="342900" marR="0" lvl="0" indent="-342900" algn="just">
              <a:lnSpc>
                <a:spcPct val="150000"/>
              </a:lnSpc>
              <a:spcBef>
                <a:spcPts val="0"/>
              </a:spcBef>
              <a:spcAft>
                <a:spcPts val="0"/>
              </a:spcAft>
              <a:buFont typeface="+mj-lt"/>
              <a:buAutoNum type="arabicPeriod"/>
            </a:pPr>
            <a:r>
              <a:rPr lang="en-US" b="1" i="1" dirty="0" err="1">
                <a:solidFill>
                  <a:schemeClr val="tx1"/>
                </a:solidFill>
                <a:effectLst/>
                <a:latin typeface="Times New Roman" panose="02020603050405020304" pitchFamily="18" charset="0"/>
                <a:ea typeface="Times New Roman" panose="02020603050405020304" pitchFamily="18" charset="0"/>
              </a:rPr>
              <a:t>Tsegaw</a:t>
            </a:r>
            <a:r>
              <a:rPr lang="en-US" b="1" i="1" dirty="0">
                <a:solidFill>
                  <a:schemeClr val="tx1"/>
                </a:solidFill>
                <a:effectLst/>
                <a:latin typeface="Times New Roman" panose="02020603050405020304" pitchFamily="18" charset="0"/>
                <a:ea typeface="Times New Roman" panose="02020603050405020304" pitchFamily="18" charset="0"/>
              </a:rPr>
              <a:t> </a:t>
            </a:r>
            <a:r>
              <a:rPr lang="en-US" b="1" i="1" dirty="0" err="1">
                <a:solidFill>
                  <a:schemeClr val="tx1"/>
                </a:solidFill>
                <a:effectLst/>
                <a:latin typeface="Times New Roman" panose="02020603050405020304" pitchFamily="18" charset="0"/>
                <a:ea typeface="Times New Roman" panose="02020603050405020304" pitchFamily="18" charset="0"/>
              </a:rPr>
              <a:t>Molla</a:t>
            </a:r>
            <a:r>
              <a:rPr lang="en-US" b="1" i="1" dirty="0">
                <a:solidFill>
                  <a:schemeClr val="tx1"/>
                </a:solidFill>
                <a:effectLst/>
                <a:latin typeface="Times New Roman" panose="02020603050405020304" pitchFamily="18" charset="0"/>
                <a:ea typeface="Times New Roman" panose="02020603050405020304" pitchFamily="18" charset="0"/>
              </a:rPr>
              <a:t>.................................................................</a:t>
            </a:r>
            <a:r>
              <a:rPr lang="en-US" b="1" i="1" dirty="0" err="1">
                <a:solidFill>
                  <a:schemeClr val="tx1"/>
                </a:solidFill>
                <a:effectLst/>
                <a:latin typeface="Times New Roman" panose="02020603050405020304" pitchFamily="18" charset="0"/>
                <a:ea typeface="Times New Roman" panose="02020603050405020304" pitchFamily="18" charset="0"/>
              </a:rPr>
              <a:t>Eng</a:t>
            </a:r>
            <a:r>
              <a:rPr lang="en-US" b="1" i="1" dirty="0">
                <a:solidFill>
                  <a:schemeClr val="tx1"/>
                </a:solidFill>
                <a:effectLst/>
                <a:latin typeface="Times New Roman" panose="02020603050405020304" pitchFamily="18" charset="0"/>
                <a:ea typeface="Times New Roman" panose="02020603050405020304" pitchFamily="18" charset="0"/>
              </a:rPr>
              <a:t>/Rt/1073/12</a:t>
            </a:r>
            <a:endParaRPr lang="en-US" b="1" dirty="0">
              <a:solidFill>
                <a:schemeClr val="tx1"/>
              </a:solidFill>
              <a:effectLst/>
              <a:latin typeface="Times New Roman" panose="02020603050405020304" pitchFamily="18" charset="0"/>
              <a:ea typeface="Times New Roman" panose="02020603050405020304" pitchFamily="18" charset="0"/>
            </a:endParaRPr>
          </a:p>
        </p:txBody>
      </p:sp>
      <p:pic>
        <p:nvPicPr>
          <p:cNvPr id="5" name="Picture 4">
            <a:extLst>
              <a:ext uri="{FF2B5EF4-FFF2-40B4-BE49-F238E27FC236}">
                <a16:creationId xmlns:a16="http://schemas.microsoft.com/office/drawing/2014/main" id="{2534F3FB-FF6F-4978-AC39-DA3854FDB8EB}"/>
              </a:ext>
            </a:extLst>
          </p:cNvPr>
          <p:cNvPicPr>
            <a:picLocks noChangeAspect="1"/>
          </p:cNvPicPr>
          <p:nvPr/>
        </p:nvPicPr>
        <p:blipFill rotWithShape="1">
          <a:blip r:embed="rId4"/>
          <a:srcRect l="23871" t="23312" r="23278" b="11588"/>
          <a:stretch/>
        </p:blipFill>
        <p:spPr>
          <a:xfrm>
            <a:off x="5825978" y="294989"/>
            <a:ext cx="1453306" cy="1440785"/>
          </a:xfrm>
          <a:prstGeom prst="rect">
            <a:avLst/>
          </a:prstGeom>
        </p:spPr>
      </p:pic>
      <p:sp>
        <p:nvSpPr>
          <p:cNvPr id="2" name="Rectangle 1"/>
          <p:cNvSpPr/>
          <p:nvPr/>
        </p:nvSpPr>
        <p:spPr>
          <a:xfrm>
            <a:off x="1129004" y="4468107"/>
            <a:ext cx="7206922" cy="4572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Advisor: Mr. </a:t>
            </a:r>
            <a:r>
              <a:rPr lang="en-US" b="1" dirty="0" err="1">
                <a:solidFill>
                  <a:schemeClr val="tx1"/>
                </a:solidFill>
                <a:latin typeface="Times New Roman" panose="02020603050405020304" pitchFamily="18" charset="0"/>
                <a:cs typeface="Times New Roman" panose="02020603050405020304" pitchFamily="18" charset="0"/>
              </a:rPr>
              <a:t>Guyita</a:t>
            </a:r>
            <a:r>
              <a:rPr lang="en-US" b="1" dirty="0">
                <a:solidFill>
                  <a:schemeClr val="tx1"/>
                </a:solidFill>
                <a:latin typeface="Times New Roman" panose="02020603050405020304" pitchFamily="18" charset="0"/>
                <a:cs typeface="Times New Roman" panose="02020603050405020304" pitchFamily="18" charset="0"/>
              </a:rPr>
              <a:t>(</a:t>
            </a:r>
            <a:r>
              <a:rPr lang="en-US" b="1" dirty="0" err="1">
                <a:solidFill>
                  <a:schemeClr val="tx1"/>
                </a:solidFill>
                <a:latin typeface="Times New Roman" panose="02020603050405020304" pitchFamily="18" charset="0"/>
                <a:cs typeface="Times New Roman" panose="02020603050405020304" pitchFamily="18" charset="0"/>
              </a:rPr>
              <a:t>Msc</a:t>
            </a:r>
            <a:r>
              <a:rPr lang="en-US" b="1" dirty="0">
                <a:solidFill>
                  <a:schemeClr val="tx1"/>
                </a:solidFill>
                <a:latin typeface="Times New Roman" panose="02020603050405020304" pitchFamily="18" charset="0"/>
                <a:cs typeface="Times New Roman" panose="02020603050405020304" pitchFamily="18" charset="0"/>
              </a:rPr>
              <a:t>)                        Submission Date: 7/10/2015 E.C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6"/>
        <p:cNvGrpSpPr/>
        <p:nvPr/>
      </p:nvGrpSpPr>
      <p:grpSpPr>
        <a:xfrm>
          <a:off x="0" y="0"/>
          <a:ext cx="0" cy="0"/>
          <a:chOff x="0" y="0"/>
          <a:chExt cx="0" cy="0"/>
        </a:xfrm>
      </p:grpSpPr>
      <p:sp>
        <p:nvSpPr>
          <p:cNvPr id="107" name="Google Shape;107;p19"/>
          <p:cNvSpPr txBox="1">
            <a:spLocks noGrp="1"/>
          </p:cNvSpPr>
          <p:nvPr>
            <p:ph type="title"/>
          </p:nvPr>
        </p:nvSpPr>
        <p:spPr>
          <a:xfrm>
            <a:off x="0" y="188433"/>
            <a:ext cx="4835551" cy="572700"/>
          </a:xfrm>
          <a:prstGeom prst="rect">
            <a:avLst/>
          </a:prstGeom>
        </p:spPr>
        <p:txBody>
          <a:bodyPr spcFirstLastPara="1" wrap="square" lIns="91425" tIns="91425" rIns="91425" bIns="91425" anchor="t" anchorCtr="0">
            <a:noAutofit/>
          </a:bodyPr>
          <a:lstStyle/>
          <a:p>
            <a:pPr marL="139700" lvl="0" algn="l" rtl="0">
              <a:spcBef>
                <a:spcPts val="0"/>
              </a:spcBef>
              <a:spcAft>
                <a:spcPts val="0"/>
              </a:spcAft>
              <a:buSzPts val="1400"/>
            </a:pPr>
            <a:r>
              <a:rPr lang="en" sz="2400" b="1" dirty="0">
                <a:solidFill>
                  <a:srgbClr val="000000"/>
                </a:solidFill>
                <a:latin typeface="League Spartan"/>
                <a:ea typeface="League Spartan"/>
                <a:cs typeface="League Spartan"/>
                <a:sym typeface="League Spartan"/>
              </a:rPr>
              <a:t>Building a Web Application with Flask</a:t>
            </a:r>
            <a:endParaRPr lang="en" sz="1200" dirty="0">
              <a:latin typeface="Inter"/>
              <a:ea typeface="Inter"/>
              <a:cs typeface="Inter"/>
              <a:sym typeface="Inter"/>
            </a:endParaRPr>
          </a:p>
        </p:txBody>
      </p:sp>
      <p:sp>
        <p:nvSpPr>
          <p:cNvPr id="108" name="Google Shape;108;p19"/>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p19"/>
          <p:cNvSpPr txBox="1"/>
          <p:nvPr/>
        </p:nvSpPr>
        <p:spPr>
          <a:xfrm>
            <a:off x="390449" y="932920"/>
            <a:ext cx="4881346" cy="3807031"/>
          </a:xfrm>
          <a:prstGeom prst="rect">
            <a:avLst/>
          </a:prstGeom>
          <a:noFill/>
          <a:ln>
            <a:noFill/>
          </a:ln>
        </p:spPr>
        <p:txBody>
          <a:bodyPr spcFirstLastPara="1" wrap="square" lIns="91425" tIns="91425" rIns="91425" bIns="91425" anchor="t" anchorCtr="0">
            <a:noAutofit/>
          </a:bodyPr>
          <a:lstStyle/>
          <a:p>
            <a:pPr marL="457200" indent="-317500">
              <a:buSzPts val="1400"/>
              <a:buFont typeface="Inter"/>
              <a:buChar char="●"/>
            </a:pPr>
            <a:r>
              <a:rPr lang="en-US" sz="1800" dirty="0">
                <a:latin typeface="Inter"/>
                <a:ea typeface="Inter"/>
                <a:cs typeface="Inter"/>
                <a:sym typeface="Inter"/>
              </a:rPr>
              <a:t>Create a user-friendly interface for the model, which Provide a user-friendly interface for model</a:t>
            </a:r>
          </a:p>
          <a:p>
            <a:pPr marL="457200" lvl="0" indent="-317500" algn="l" rtl="0">
              <a:spcBef>
                <a:spcPts val="0"/>
              </a:spcBef>
              <a:spcAft>
                <a:spcPts val="0"/>
              </a:spcAft>
              <a:buSzPts val="1400"/>
              <a:buFont typeface="Inter"/>
              <a:buChar char="●"/>
            </a:pPr>
            <a:r>
              <a:rPr lang="en" sz="1800" dirty="0">
                <a:latin typeface="Inter"/>
                <a:ea typeface="Inter"/>
                <a:cs typeface="Inter"/>
                <a:sym typeface="Inter"/>
              </a:rPr>
              <a:t>Develop web applications using the Flask Python framework</a:t>
            </a:r>
          </a:p>
          <a:p>
            <a:pPr marL="457200" indent="-317500">
              <a:buSzPts val="1400"/>
              <a:buFont typeface="Inter"/>
              <a:buChar char="●"/>
            </a:pPr>
            <a:r>
              <a:rPr lang="en" sz="1800" dirty="0">
                <a:latin typeface="Inter"/>
                <a:ea typeface="Inter"/>
                <a:cs typeface="Inter"/>
                <a:sym typeface="Inter"/>
              </a:rPr>
              <a:t>Use Spyder as an IDE for running the Flask web application</a:t>
            </a:r>
            <a:endParaRPr sz="1800" dirty="0">
              <a:latin typeface="Inter"/>
              <a:ea typeface="Inter"/>
              <a:cs typeface="Inter"/>
              <a:sym typeface="Inter"/>
            </a:endParaRPr>
          </a:p>
          <a:p>
            <a:pPr marL="457200" lvl="0" indent="-317500" algn="l" rtl="0">
              <a:spcBef>
                <a:spcPts val="0"/>
              </a:spcBef>
              <a:spcAft>
                <a:spcPts val="0"/>
              </a:spcAft>
              <a:buSzPts val="1400"/>
              <a:buFont typeface="Inter"/>
              <a:buChar char="●"/>
            </a:pPr>
            <a:r>
              <a:rPr lang="en" sz="1800" dirty="0">
                <a:latin typeface="Inter"/>
                <a:ea typeface="Inter"/>
                <a:cs typeface="Inter"/>
                <a:sym typeface="Inter"/>
              </a:rPr>
              <a:t>Host the web application on a WSGI server</a:t>
            </a:r>
            <a:endParaRPr sz="1800" dirty="0">
              <a:latin typeface="Inter"/>
              <a:ea typeface="Inter"/>
              <a:cs typeface="Inter"/>
              <a:sym typeface="Inter"/>
            </a:endParaRPr>
          </a:p>
          <a:p>
            <a:pPr marL="457200" lvl="0" indent="-317500" algn="l" rtl="0">
              <a:spcBef>
                <a:spcPts val="0"/>
              </a:spcBef>
              <a:spcAft>
                <a:spcPts val="0"/>
              </a:spcAft>
              <a:buSzPts val="1400"/>
              <a:buFont typeface="Inter"/>
              <a:buChar char="●"/>
            </a:pPr>
            <a:r>
              <a:rPr lang="en" sz="1800" dirty="0">
                <a:latin typeface="Inter"/>
                <a:ea typeface="Inter"/>
                <a:cs typeface="Inter"/>
                <a:sym typeface="Inter"/>
              </a:rPr>
              <a:t>Allow users to upload images of cotton plants for prediction</a:t>
            </a:r>
            <a:endParaRPr sz="1800" dirty="0">
              <a:latin typeface="Inter"/>
              <a:ea typeface="Inter"/>
              <a:cs typeface="Inter"/>
              <a:sym typeface="Inter"/>
            </a:endParaRPr>
          </a:p>
          <a:p>
            <a:pPr marL="457200" lvl="0" indent="-317500" algn="l" rtl="0">
              <a:spcBef>
                <a:spcPts val="0"/>
              </a:spcBef>
              <a:spcAft>
                <a:spcPts val="0"/>
              </a:spcAft>
              <a:buSzPts val="1400"/>
              <a:buFont typeface="Inter"/>
              <a:buChar char="●"/>
            </a:pPr>
            <a:r>
              <a:rPr lang="en-US" sz="1800" dirty="0">
                <a:latin typeface="Inter"/>
                <a:ea typeface="Inter"/>
                <a:cs typeface="Inter"/>
                <a:sym typeface="Inter"/>
              </a:rPr>
              <a:t>Provide functionality to upload images</a:t>
            </a:r>
          </a:p>
          <a:p>
            <a:pPr marL="457200" lvl="0" indent="-317500" algn="l" rtl="0">
              <a:spcBef>
                <a:spcPts val="0"/>
              </a:spcBef>
              <a:spcAft>
                <a:spcPts val="0"/>
              </a:spcAft>
              <a:buSzPts val="1400"/>
              <a:buFont typeface="Inter"/>
              <a:buChar char="●"/>
            </a:pPr>
            <a:r>
              <a:rPr lang="en-US" sz="1800" dirty="0">
                <a:latin typeface="Inter"/>
                <a:ea typeface="Inter"/>
                <a:cs typeface="Inter"/>
                <a:sym typeface="Inter"/>
              </a:rPr>
              <a:t>Ensure scalability and reliability</a:t>
            </a:r>
          </a:p>
          <a:p>
            <a:pPr marL="139700" lvl="0" algn="l" rtl="0">
              <a:spcBef>
                <a:spcPts val="0"/>
              </a:spcBef>
              <a:spcAft>
                <a:spcPts val="0"/>
              </a:spcAft>
              <a:buSzPts val="1400"/>
            </a:pPr>
            <a:endParaRPr sz="1800" dirty="0">
              <a:latin typeface="Inter"/>
              <a:ea typeface="Inter"/>
              <a:cs typeface="Inter"/>
              <a:sym typeface="Inter"/>
            </a:endParaRPr>
          </a:p>
        </p:txBody>
      </p:sp>
      <p:sp>
        <p:nvSpPr>
          <p:cNvPr id="111" name="Google Shape;111;p19"/>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7" name="Picture 5">
            <a:extLst>
              <a:ext uri="{FF2B5EF4-FFF2-40B4-BE49-F238E27FC236}">
                <a16:creationId xmlns:a16="http://schemas.microsoft.com/office/drawing/2014/main" id="{0DDB569E-282B-4790-ACDB-3352B101A0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t="19016" r="896" b="38889"/>
          <a:stretch>
            <a:fillRect/>
          </a:stretch>
        </p:blipFill>
        <p:spPr bwMode="auto">
          <a:xfrm>
            <a:off x="5271795" y="67535"/>
            <a:ext cx="3872203" cy="1518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7A7656AD-F517-4000-BD33-AB8CA86C0E7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t="13889" b="11070"/>
          <a:stretch>
            <a:fillRect/>
          </a:stretch>
        </p:blipFill>
        <p:spPr bwMode="auto">
          <a:xfrm>
            <a:off x="5271794" y="1750102"/>
            <a:ext cx="3872203" cy="16666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9">
            <a:extLst>
              <a:ext uri="{FF2B5EF4-FFF2-40B4-BE49-F238E27FC236}">
                <a16:creationId xmlns:a16="http://schemas.microsoft.com/office/drawing/2014/main" id="{2028566C-2D03-41D2-8156-126D9482F5C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t="13475"/>
          <a:stretch>
            <a:fillRect/>
          </a:stretch>
        </p:blipFill>
        <p:spPr bwMode="auto">
          <a:xfrm>
            <a:off x="5271794" y="3476810"/>
            <a:ext cx="3872205" cy="16666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p:cNvSpPr>
            <a:spLocks noGrp="1"/>
          </p:cNvSpPr>
          <p:nvPr>
            <p:ph type="sldNum" idx="12"/>
          </p:nvPr>
        </p:nvSpPr>
        <p:spPr/>
        <p:txBody>
          <a:bodyPr>
            <a:noAutofit/>
          </a:bodyPr>
          <a:lstStyle/>
          <a:p>
            <a:pPr marL="0" lvl="0" indent="0" algn="r" rtl="0">
              <a:spcBef>
                <a:spcPts val="0"/>
              </a:spcBef>
              <a:spcAft>
                <a:spcPts val="0"/>
              </a:spcAft>
              <a:buNone/>
            </a:pPr>
            <a:r>
              <a:rPr lang="en"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9</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175437" y="111365"/>
            <a:ext cx="5412270" cy="87765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000000"/>
                </a:solidFill>
                <a:latin typeface="League Spartan"/>
                <a:ea typeface="League Spartan"/>
                <a:cs typeface="League Spartan"/>
                <a:sym typeface="League Spartan"/>
              </a:rPr>
              <a:t>Developing an Interactive Web Page with Bootstrap</a:t>
            </a:r>
            <a:endParaRPr sz="2400" b="1" dirty="0">
              <a:solidFill>
                <a:srgbClr val="000000"/>
              </a:solidFill>
              <a:latin typeface="League Spartan"/>
              <a:ea typeface="League Spartan"/>
              <a:cs typeface="League Spartan"/>
              <a:sym typeface="League Spartan"/>
            </a:endParaRPr>
          </a:p>
        </p:txBody>
      </p:sp>
      <p:sp>
        <p:nvSpPr>
          <p:cNvPr id="72" name="Google Shape;72;p15"/>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3" name="Google Shape;73;p15"/>
          <p:cNvSpPr txBox="1"/>
          <p:nvPr/>
        </p:nvSpPr>
        <p:spPr>
          <a:xfrm>
            <a:off x="0" y="890200"/>
            <a:ext cx="5886107" cy="3935800"/>
          </a:xfrm>
          <a:prstGeom prst="rect">
            <a:avLst/>
          </a:prstGeom>
          <a:noFill/>
          <a:ln>
            <a:noFill/>
          </a:ln>
        </p:spPr>
        <p:txBody>
          <a:bodyPr spcFirstLastPara="1" wrap="square" lIns="91425" tIns="91425" rIns="91425" bIns="91425" anchor="t" anchorCtr="0">
            <a:noAutofit/>
          </a:bodyPr>
          <a:lstStyle/>
          <a:p>
            <a:pPr marL="457200" lvl="0" indent="-317500" algn="just" rtl="0">
              <a:spcBef>
                <a:spcPts val="0"/>
              </a:spcBef>
              <a:spcAft>
                <a:spcPts val="0"/>
              </a:spcAft>
              <a:buSzPts val="1400"/>
              <a:buFont typeface="Inter"/>
              <a:buChar char="●"/>
            </a:pPr>
            <a:r>
              <a:rPr lang="en" sz="2000" dirty="0">
                <a:latin typeface="Times New Roman" panose="02020603050405020304" pitchFamily="18" charset="0"/>
                <a:ea typeface="Inter"/>
                <a:cs typeface="Times New Roman" panose="02020603050405020304" pitchFamily="18" charset="0"/>
                <a:sym typeface="Inter"/>
              </a:rPr>
              <a:t>Utilize HTML, CSS, and JavaScript for interactive and visually appealing design.</a:t>
            </a:r>
          </a:p>
          <a:p>
            <a:pPr marL="457200" indent="-317500" algn="just">
              <a:buSzPts val="1400"/>
              <a:buFont typeface="Inter"/>
              <a:buChar char="●"/>
            </a:pPr>
            <a:r>
              <a:rPr lang="en-US" sz="2000" dirty="0">
                <a:latin typeface="Times New Roman" panose="02020603050405020304" pitchFamily="18" charset="0"/>
                <a:ea typeface="Inter"/>
                <a:cs typeface="Times New Roman" panose="02020603050405020304" pitchFamily="18" charset="0"/>
                <a:sym typeface="Inter"/>
              </a:rPr>
              <a:t>Leverage the power of the Bootstrap framework by </a:t>
            </a:r>
            <a:r>
              <a:rPr lang="en" sz="2000" dirty="0">
                <a:latin typeface="Times New Roman" panose="02020603050405020304" pitchFamily="18" charset="0"/>
                <a:ea typeface="Inter"/>
                <a:cs typeface="Times New Roman" panose="02020603050405020304" pitchFamily="18" charset="0"/>
                <a:sym typeface="Inter"/>
              </a:rPr>
              <a:t>Incorporating the Bootstrap framework for pre-built components, styles </a:t>
            </a:r>
            <a:r>
              <a:rPr lang="en-US" sz="2000" dirty="0">
                <a:latin typeface="Times New Roman" panose="02020603050405020304" pitchFamily="18" charset="0"/>
                <a:ea typeface="Inter"/>
                <a:cs typeface="Times New Roman" panose="02020603050405020304" pitchFamily="18" charset="0"/>
                <a:sym typeface="Inter"/>
              </a:rPr>
              <a:t>and responsive layout</a:t>
            </a:r>
            <a:endParaRPr lang="en" sz="2000" dirty="0">
              <a:latin typeface="Times New Roman" panose="02020603050405020304" pitchFamily="18" charset="0"/>
              <a:ea typeface="Inter"/>
              <a:cs typeface="Times New Roman" panose="02020603050405020304" pitchFamily="18" charset="0"/>
              <a:sym typeface="Inter"/>
            </a:endParaRPr>
          </a:p>
          <a:p>
            <a:pPr marL="457200" indent="-317500" algn="just">
              <a:buSzPts val="1400"/>
              <a:buFont typeface="Inter"/>
              <a:buChar char="●"/>
            </a:pPr>
            <a:r>
              <a:rPr lang="en-US" sz="200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I</a:t>
            </a:r>
            <a:r>
              <a:rPr lang="en-US" sz="200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ntegrated it with the previous solution web application allowing it to handle user requests and communicate with the prediction model that uses the Flask framework for server-side implementation</a:t>
            </a:r>
            <a:endParaRPr sz="2000" dirty="0">
              <a:solidFill>
                <a:schemeClr val="tx1"/>
              </a:solidFill>
              <a:latin typeface="Times New Roman" panose="02020603050405020304" pitchFamily="18" charset="0"/>
              <a:ea typeface="Inter"/>
              <a:cs typeface="Times New Roman" panose="02020603050405020304" pitchFamily="18" charset="0"/>
              <a:sym typeface="Inter"/>
            </a:endParaRPr>
          </a:p>
          <a:p>
            <a:pPr marL="457200" lvl="0" indent="-317500" algn="just" rtl="0">
              <a:spcBef>
                <a:spcPts val="0"/>
              </a:spcBef>
              <a:spcAft>
                <a:spcPts val="0"/>
              </a:spcAft>
              <a:buSzPts val="1400"/>
              <a:buFont typeface="Inter"/>
              <a:buChar char="●"/>
            </a:pPr>
            <a:r>
              <a:rPr lang="en" sz="2000" dirty="0">
                <a:latin typeface="Times New Roman" panose="02020603050405020304" pitchFamily="18" charset="0"/>
                <a:ea typeface="Inter"/>
                <a:cs typeface="Times New Roman" panose="02020603050405020304" pitchFamily="18" charset="0"/>
                <a:sym typeface="Inter"/>
              </a:rPr>
              <a:t>Develop an intuitive interface that allows users to upload images and receive predictions.</a:t>
            </a:r>
            <a:endParaRPr sz="2000" dirty="0">
              <a:latin typeface="Times New Roman" panose="02020603050405020304" pitchFamily="18" charset="0"/>
              <a:ea typeface="Inter"/>
              <a:cs typeface="Times New Roman" panose="02020603050405020304" pitchFamily="18" charset="0"/>
              <a:sym typeface="Inter"/>
            </a:endParaRPr>
          </a:p>
        </p:txBody>
      </p:sp>
      <p:sp>
        <p:nvSpPr>
          <p:cNvPr id="75" name="Google Shape;75;p15"/>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7" name="Google Shape;74;p15">
            <a:extLst>
              <a:ext uri="{FF2B5EF4-FFF2-40B4-BE49-F238E27FC236}">
                <a16:creationId xmlns:a16="http://schemas.microsoft.com/office/drawing/2014/main" id="{AED22A6D-7C34-43BE-8B9A-2A1E0F2DEA26}"/>
              </a:ext>
            </a:extLst>
          </p:cNvPr>
          <p:cNvPicPr preferRelativeResize="0"/>
          <p:nvPr/>
        </p:nvPicPr>
        <p:blipFill>
          <a:blip r:embed="rId4"/>
          <a:srcRect/>
          <a:stretch/>
        </p:blipFill>
        <p:spPr>
          <a:xfrm>
            <a:off x="5879804" y="0"/>
            <a:ext cx="3264196" cy="5143500"/>
          </a:xfrm>
          <a:prstGeom prst="rect">
            <a:avLst/>
          </a:prstGeom>
          <a:noFill/>
          <a:ln>
            <a:noFill/>
          </a:ln>
        </p:spPr>
      </p:pic>
      <p:sp>
        <p:nvSpPr>
          <p:cNvPr id="3" name="Slide Number Placeholder 2"/>
          <p:cNvSpPr>
            <a:spLocks noGrp="1"/>
          </p:cNvSpPr>
          <p:nvPr>
            <p:ph type="sldNum" idx="12"/>
          </p:nvPr>
        </p:nvSpPr>
        <p:spPr/>
        <p:txBody>
          <a:bodyPr>
            <a:noAutofit/>
          </a:bodyPr>
          <a:lstStyle/>
          <a:p>
            <a:pPr marL="0" lvl="0" indent="0" algn="r" rtl="0">
              <a:spcBef>
                <a:spcPts val="0"/>
              </a:spcBef>
              <a:spcAft>
                <a:spcPts val="0"/>
              </a:spcAft>
              <a:buNone/>
            </a:pPr>
            <a:r>
              <a:rPr lang="en"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10</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9"/>
        <p:cNvGrpSpPr/>
        <p:nvPr/>
      </p:nvGrpSpPr>
      <p:grpSpPr>
        <a:xfrm>
          <a:off x="0" y="0"/>
          <a:ext cx="0" cy="0"/>
          <a:chOff x="0" y="0"/>
          <a:chExt cx="0" cy="0"/>
        </a:xfrm>
      </p:grpSpPr>
      <p:sp>
        <p:nvSpPr>
          <p:cNvPr id="80" name="Google Shape;80;p16"/>
          <p:cNvSpPr txBox="1">
            <a:spLocks noGrp="1"/>
          </p:cNvSpPr>
          <p:nvPr>
            <p:ph type="title"/>
          </p:nvPr>
        </p:nvSpPr>
        <p:spPr>
          <a:xfrm>
            <a:off x="221166" y="233441"/>
            <a:ext cx="4956890" cy="9148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000000"/>
                </a:solidFill>
                <a:latin typeface="League Spartan"/>
                <a:ea typeface="League Spartan"/>
                <a:cs typeface="League Spartan"/>
                <a:sym typeface="League Spartan"/>
              </a:rPr>
              <a:t>Mobile Android Application Integration with TensorFlow Lite</a:t>
            </a:r>
            <a:endParaRPr sz="2400" b="1" dirty="0">
              <a:solidFill>
                <a:srgbClr val="000000"/>
              </a:solidFill>
              <a:latin typeface="League Spartan"/>
              <a:ea typeface="League Spartan"/>
              <a:cs typeface="League Spartan"/>
              <a:sym typeface="League Spartan"/>
            </a:endParaRPr>
          </a:p>
        </p:txBody>
      </p:sp>
      <p:sp>
        <p:nvSpPr>
          <p:cNvPr id="81" name="Google Shape;81;p16"/>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6"/>
          <p:cNvSpPr txBox="1"/>
          <p:nvPr/>
        </p:nvSpPr>
        <p:spPr>
          <a:xfrm>
            <a:off x="399699" y="1051696"/>
            <a:ext cx="4445100" cy="3619500"/>
          </a:xfrm>
          <a:prstGeom prst="rect">
            <a:avLst/>
          </a:prstGeom>
          <a:noFill/>
          <a:ln>
            <a:noFill/>
          </a:ln>
        </p:spPr>
        <p:txBody>
          <a:bodyPr spcFirstLastPara="1" wrap="square" lIns="91425" tIns="91425" rIns="91425" bIns="91425" anchor="t" anchorCtr="0">
            <a:noAutofit/>
          </a:bodyPr>
          <a:lstStyle/>
          <a:p>
            <a:pPr marL="457200" indent="-317500">
              <a:buSzPts val="1400"/>
              <a:buFont typeface="Inter"/>
              <a:buChar char="●"/>
            </a:pPr>
            <a:r>
              <a:rPr lang="en" sz="1600" dirty="0">
                <a:latin typeface="Inter"/>
                <a:ea typeface="Inter"/>
                <a:cs typeface="Inter"/>
                <a:sym typeface="Inter"/>
              </a:rPr>
              <a:t>Convert the trained model to TensorFlow Lite format for easy deployment on Android Application mobile devices by </a:t>
            </a:r>
            <a:r>
              <a:rPr lang="en-US" sz="1600" dirty="0">
                <a:latin typeface="Inter"/>
                <a:ea typeface="Inter"/>
                <a:cs typeface="Inter"/>
                <a:sym typeface="Inter"/>
              </a:rPr>
              <a:t>Reducing the model size and increasing inference speed.</a:t>
            </a:r>
            <a:endParaRPr sz="1600" dirty="0">
              <a:latin typeface="Inter"/>
              <a:ea typeface="Inter"/>
              <a:cs typeface="Inter"/>
              <a:sym typeface="Inter"/>
            </a:endParaRPr>
          </a:p>
          <a:p>
            <a:pPr marL="457200" lvl="0" indent="-317500" algn="l" rtl="0">
              <a:spcBef>
                <a:spcPts val="0"/>
              </a:spcBef>
              <a:spcAft>
                <a:spcPts val="0"/>
              </a:spcAft>
              <a:buSzPts val="1400"/>
              <a:buFont typeface="Inter"/>
              <a:buChar char="●"/>
            </a:pPr>
            <a:r>
              <a:rPr lang="en" sz="1600" dirty="0">
                <a:latin typeface="Inter"/>
                <a:ea typeface="Inter"/>
                <a:cs typeface="Inter"/>
                <a:sym typeface="Inter"/>
              </a:rPr>
              <a:t>Develop an Android app using Java and Android Studio IDE.</a:t>
            </a:r>
            <a:endParaRPr sz="1600" dirty="0">
              <a:latin typeface="Inter"/>
              <a:ea typeface="Inter"/>
              <a:cs typeface="Inter"/>
              <a:sym typeface="Inter"/>
            </a:endParaRPr>
          </a:p>
          <a:p>
            <a:pPr marL="457200" lvl="0" indent="-317500" algn="l" rtl="0">
              <a:spcBef>
                <a:spcPts val="0"/>
              </a:spcBef>
              <a:spcAft>
                <a:spcPts val="0"/>
              </a:spcAft>
              <a:buSzPts val="1400"/>
              <a:buFont typeface="Inter"/>
              <a:buChar char="●"/>
            </a:pPr>
            <a:r>
              <a:rPr lang="en" sz="1600" dirty="0">
                <a:latin typeface="Inter"/>
                <a:ea typeface="Inter"/>
                <a:cs typeface="Inter"/>
                <a:sym typeface="Inter"/>
              </a:rPr>
              <a:t>Leverage or Utilize the Android Camera API for seamless image capture.</a:t>
            </a:r>
            <a:endParaRPr sz="1600" dirty="0">
              <a:latin typeface="Inter"/>
              <a:ea typeface="Inter"/>
              <a:cs typeface="Inter"/>
              <a:sym typeface="Inter"/>
            </a:endParaRPr>
          </a:p>
          <a:p>
            <a:pPr marL="457200" lvl="0" indent="-317500" algn="l" rtl="0">
              <a:spcBef>
                <a:spcPts val="0"/>
              </a:spcBef>
              <a:spcAft>
                <a:spcPts val="0"/>
              </a:spcAft>
              <a:buSzPts val="1400"/>
              <a:buFont typeface="Inter"/>
              <a:buChar char="●"/>
            </a:pPr>
            <a:r>
              <a:rPr lang="en" sz="1600" dirty="0">
                <a:latin typeface="Inter"/>
                <a:ea typeface="Inter"/>
                <a:cs typeface="Inter"/>
                <a:sym typeface="Inter"/>
              </a:rPr>
              <a:t>Integrate the TensorFlow Lite model using the TensorFlow Lite Android library.</a:t>
            </a:r>
            <a:endParaRPr sz="1600" dirty="0">
              <a:latin typeface="Inter"/>
              <a:ea typeface="Inter"/>
              <a:cs typeface="Inter"/>
              <a:sym typeface="Inter"/>
            </a:endParaRPr>
          </a:p>
          <a:p>
            <a:pPr marL="457200" lvl="0" indent="-317500" algn="l" rtl="0">
              <a:spcBef>
                <a:spcPts val="0"/>
              </a:spcBef>
              <a:spcAft>
                <a:spcPts val="0"/>
              </a:spcAft>
              <a:buSzPts val="1400"/>
              <a:buFont typeface="Inter"/>
              <a:buChar char="●"/>
            </a:pPr>
            <a:r>
              <a:rPr lang="en" sz="1600" dirty="0">
                <a:latin typeface="Inter"/>
                <a:ea typeface="Inter"/>
                <a:cs typeface="Inter"/>
                <a:sym typeface="Inter"/>
              </a:rPr>
              <a:t>Enable users to capture images and obtain predictions on the go.</a:t>
            </a:r>
            <a:endParaRPr sz="1600" dirty="0">
              <a:latin typeface="Inter"/>
              <a:ea typeface="Inter"/>
              <a:cs typeface="Inter"/>
              <a:sym typeface="Inter"/>
            </a:endParaRPr>
          </a:p>
        </p:txBody>
      </p:sp>
      <p:sp>
        <p:nvSpPr>
          <p:cNvPr id="84" name="Google Shape;84;p16"/>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1026" name="Picture 2">
            <a:extLst>
              <a:ext uri="{FF2B5EF4-FFF2-40B4-BE49-F238E27FC236}">
                <a16:creationId xmlns:a16="http://schemas.microsoft.com/office/drawing/2014/main" id="{847C94AE-8399-4CEB-A4E3-F8DD9D16502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3331" y="547024"/>
            <a:ext cx="3448050" cy="3619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p:cNvSpPr>
            <a:spLocks noGrp="1"/>
          </p:cNvSpPr>
          <p:nvPr>
            <p:ph type="sldNum" idx="12"/>
          </p:nvPr>
        </p:nvSpPr>
        <p:spPr/>
        <p:txBody>
          <a:bodyPr>
            <a:noAutofit/>
          </a:bodyPr>
          <a:lstStyle/>
          <a:p>
            <a:pPr marL="0" lvl="0" indent="0" algn="r" rtl="0">
              <a:spcBef>
                <a:spcPts val="0"/>
              </a:spcBef>
              <a:spcAft>
                <a:spcPts val="0"/>
              </a:spcAft>
              <a:buNone/>
            </a:pPr>
            <a:r>
              <a:rPr lang="en"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11</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2" name="Google Shape;72;p15"/>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 name="Google Shape;75;p15"/>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12" name="Google Shape;74;p15">
            <a:extLst>
              <a:ext uri="{FF2B5EF4-FFF2-40B4-BE49-F238E27FC236}">
                <a16:creationId xmlns:a16="http://schemas.microsoft.com/office/drawing/2014/main" id="{EFFF9077-35D2-4694-B007-C4F4718A3F0D}"/>
              </a:ext>
            </a:extLst>
          </p:cNvPr>
          <p:cNvPicPr preferRelativeResize="0"/>
          <p:nvPr/>
        </p:nvPicPr>
        <p:blipFill>
          <a:blip r:embed="rId4"/>
          <a:srcRect/>
          <a:stretch/>
        </p:blipFill>
        <p:spPr>
          <a:xfrm>
            <a:off x="4571999" y="88801"/>
            <a:ext cx="4571999" cy="5054699"/>
          </a:xfrm>
          <a:prstGeom prst="rect">
            <a:avLst/>
          </a:prstGeom>
          <a:noFill/>
          <a:ln>
            <a:noFill/>
          </a:ln>
        </p:spPr>
      </p:pic>
      <p:sp>
        <p:nvSpPr>
          <p:cNvPr id="14" name="Google Shape;54;p13">
            <a:extLst>
              <a:ext uri="{FF2B5EF4-FFF2-40B4-BE49-F238E27FC236}">
                <a16:creationId xmlns:a16="http://schemas.microsoft.com/office/drawing/2014/main" id="{49D474D5-57FD-4BC8-A451-BB72DE00E5AF}"/>
              </a:ext>
            </a:extLst>
          </p:cNvPr>
          <p:cNvSpPr txBox="1">
            <a:spLocks/>
          </p:cNvSpPr>
          <p:nvPr/>
        </p:nvSpPr>
        <p:spPr>
          <a:xfrm>
            <a:off x="0" y="88800"/>
            <a:ext cx="4571999" cy="57529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b="1" kern="1200" dirty="0">
                <a:solidFill>
                  <a:schemeClr val="tx1"/>
                </a:solidFill>
                <a:latin typeface="Times New Roman" panose="02020603050405020304" pitchFamily="18" charset="0"/>
                <a:ea typeface="+mn-ea"/>
                <a:cs typeface="Times New Roman" panose="02020603050405020304" pitchFamily="18" charset="0"/>
              </a:rPr>
              <a:t>Results and Discussion</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542BF664-A67D-4DA8-B3CD-BD0979D29A0A}"/>
              </a:ext>
            </a:extLst>
          </p:cNvPr>
          <p:cNvSpPr txBox="1"/>
          <p:nvPr/>
        </p:nvSpPr>
        <p:spPr>
          <a:xfrm>
            <a:off x="124933" y="564537"/>
            <a:ext cx="4447064" cy="3985706"/>
          </a:xfrm>
          <a:prstGeom prst="rect">
            <a:avLst/>
          </a:prstGeom>
          <a:noFill/>
        </p:spPr>
        <p:txBody>
          <a:bodyPr wrap="square">
            <a:spAutoFit/>
          </a:bodyPr>
          <a:lstStyle/>
          <a:p>
            <a:pPr marL="285750" indent="-285750">
              <a:buFont typeface="Wingdings" panose="05000000000000000000" pitchFamily="2" charset="2"/>
              <a:buChar char="Ø"/>
            </a:pPr>
            <a:r>
              <a:rPr lang="en-US" sz="1700" b="0" i="0" dirty="0">
                <a:solidFill>
                  <a:schemeClr val="tx1"/>
                </a:solidFill>
                <a:effectLst/>
                <a:latin typeface="Times New Roman" panose="02020603050405020304" pitchFamily="18" charset="0"/>
                <a:cs typeface="Times New Roman" panose="02020603050405020304" pitchFamily="18" charset="0"/>
              </a:rPr>
              <a:t>Home: Landing page of the website.</a:t>
            </a:r>
          </a:p>
          <a:p>
            <a:pPr marL="285750" indent="-285750">
              <a:buFont typeface="Wingdings" panose="05000000000000000000" pitchFamily="2" charset="2"/>
              <a:buChar char="Ø"/>
            </a:pPr>
            <a:r>
              <a:rPr lang="en-US" sz="1700" b="0" i="0" dirty="0">
                <a:solidFill>
                  <a:schemeClr val="tx1"/>
                </a:solidFill>
                <a:effectLst/>
                <a:latin typeface="Times New Roman" panose="02020603050405020304" pitchFamily="18" charset="0"/>
                <a:cs typeface="Times New Roman" panose="02020603050405020304" pitchFamily="18" charset="0"/>
              </a:rPr>
              <a:t>About: Overview of the AI project in agriculture, focusing on cotton disease prediction.</a:t>
            </a:r>
          </a:p>
          <a:p>
            <a:pPr marL="285750" indent="-285750">
              <a:buFont typeface="Wingdings" panose="05000000000000000000" pitchFamily="2" charset="2"/>
              <a:buChar char="Ø"/>
            </a:pPr>
            <a:r>
              <a:rPr lang="en-US" sz="1700" b="0" i="0" dirty="0">
                <a:solidFill>
                  <a:schemeClr val="tx1"/>
                </a:solidFill>
                <a:effectLst/>
                <a:latin typeface="Times New Roman" panose="02020603050405020304" pitchFamily="18" charset="0"/>
                <a:cs typeface="Times New Roman" panose="02020603050405020304" pitchFamily="18" charset="0"/>
              </a:rPr>
              <a:t>Run Application: Access and run the cotton disease prediction app.</a:t>
            </a:r>
          </a:p>
          <a:p>
            <a:pPr marL="285750" indent="-285750">
              <a:buFont typeface="Wingdings" panose="05000000000000000000" pitchFamily="2" charset="2"/>
              <a:buChar char="Ø"/>
            </a:pPr>
            <a:r>
              <a:rPr lang="en-US" sz="1700" dirty="0">
                <a:latin typeface="Times New Roman" panose="02020603050405020304" pitchFamily="18" charset="0"/>
                <a:cs typeface="Times New Roman" panose="02020603050405020304" pitchFamily="18" charset="0"/>
              </a:rPr>
              <a:t>Cotton Plant Disease Management: Advice and practices for controlling cotton plant diseases.</a:t>
            </a:r>
            <a:endParaRPr lang="en-US" sz="1700" b="0" i="0" dirty="0">
              <a:solidFill>
                <a:schemeClr val="tx1"/>
              </a:solidFill>
              <a:effectLst/>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700" b="0" i="0" dirty="0">
                <a:solidFill>
                  <a:schemeClr val="tx1"/>
                </a:solidFill>
                <a:effectLst/>
                <a:latin typeface="Times New Roman" panose="02020603050405020304" pitchFamily="18" charset="0"/>
                <a:cs typeface="Times New Roman" panose="02020603050405020304" pitchFamily="18" charset="0"/>
              </a:rPr>
              <a:t>Symptoms and Cause: Specific cotton plant disease symptoms and fungal cause.</a:t>
            </a:r>
          </a:p>
          <a:p>
            <a:pPr marL="285750" indent="-285750">
              <a:buFont typeface="Wingdings" panose="05000000000000000000" pitchFamily="2" charset="2"/>
              <a:buChar char="Ø"/>
            </a:pPr>
            <a:r>
              <a:rPr lang="en-US" sz="1700" b="0" i="0" dirty="0">
                <a:solidFill>
                  <a:schemeClr val="tx1"/>
                </a:solidFill>
                <a:effectLst/>
                <a:latin typeface="Times New Roman" panose="02020603050405020304" pitchFamily="18" charset="0"/>
                <a:cs typeface="Times New Roman" panose="02020603050405020304" pitchFamily="18" charset="0"/>
              </a:rPr>
              <a:t>Application details: Dataset, training, architectures, and prediction categories.</a:t>
            </a:r>
          </a:p>
          <a:p>
            <a:pPr marL="285750" indent="-285750">
              <a:buFont typeface="Wingdings" panose="05000000000000000000" pitchFamily="2" charset="2"/>
              <a:buChar char="Ø"/>
            </a:pPr>
            <a:r>
              <a:rPr lang="en-US" sz="1600" dirty="0" err="1">
                <a:latin typeface="Times New Roman" panose="02020603050405020304" pitchFamily="18" charset="0"/>
                <a:cs typeface="Times New Roman" panose="02020603050405020304" pitchFamily="18" charset="0"/>
              </a:rPr>
              <a:t>Github</a:t>
            </a:r>
            <a:r>
              <a:rPr lang="en-US" sz="1600" dirty="0">
                <a:latin typeface="Times New Roman" panose="02020603050405020304" pitchFamily="18" charset="0"/>
                <a:cs typeface="Times New Roman" panose="02020603050405020304" pitchFamily="18" charset="0"/>
              </a:rPr>
              <a:t>: Link to the application's repository for source code access.</a:t>
            </a:r>
          </a:p>
        </p:txBody>
      </p:sp>
      <p:sp>
        <p:nvSpPr>
          <p:cNvPr id="3" name="Slide Number Placeholder 2"/>
          <p:cNvSpPr>
            <a:spLocks noGrp="1"/>
          </p:cNvSpPr>
          <p:nvPr>
            <p:ph type="sldNum" idx="12"/>
          </p:nvPr>
        </p:nvSpPr>
        <p:spPr/>
        <p:txBody>
          <a:bodyPr>
            <a:noAutofit/>
          </a:bodyPr>
          <a:lstStyle/>
          <a:p>
            <a:pPr marL="0" lvl="0" indent="0" algn="r" rtl="0">
              <a:spcBef>
                <a:spcPts val="0"/>
              </a:spcBef>
              <a:spcAft>
                <a:spcPts val="0"/>
              </a:spcAft>
              <a:buNone/>
            </a:pPr>
            <a:r>
              <a:rPr lang="en"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12</a:t>
            </a:r>
          </a:p>
        </p:txBody>
      </p:sp>
    </p:spTree>
    <p:extLst>
      <p:ext uri="{BB962C8B-B14F-4D97-AF65-F5344CB8AC3E}">
        <p14:creationId xmlns:p14="http://schemas.microsoft.com/office/powerpoint/2010/main" val="25828751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2" name="Google Shape;72;p15"/>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74" name="Google Shape;74;p15"/>
          <p:cNvPicPr preferRelativeResize="0"/>
          <p:nvPr/>
        </p:nvPicPr>
        <p:blipFill>
          <a:blip r:embed="rId3"/>
          <a:srcRect/>
          <a:stretch/>
        </p:blipFill>
        <p:spPr>
          <a:xfrm>
            <a:off x="4750093" y="88800"/>
            <a:ext cx="4393907" cy="5054700"/>
          </a:xfrm>
          <a:prstGeom prst="rect">
            <a:avLst/>
          </a:prstGeom>
          <a:noFill/>
          <a:ln>
            <a:noFill/>
          </a:ln>
        </p:spPr>
      </p:pic>
      <p:sp>
        <p:nvSpPr>
          <p:cNvPr id="75" name="Google Shape;75;p15"/>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4">
                  <a:extLst>
                    <a:ext uri="{A12FA001-AC4F-418D-AE19-62706E023703}">
                      <ahyp:hlinkClr xmlns:ahyp="http://schemas.microsoft.com/office/drawing/2018/hyperlinkcolor" val="tx"/>
                    </a:ext>
                  </a:extLst>
                </a:hlinkClick>
              </a:rPr>
              <a:t>Pexels</a:t>
            </a:r>
            <a:endParaRPr sz="800" u="sng">
              <a:solidFill>
                <a:srgbClr val="FFFFFF"/>
              </a:solidFill>
            </a:endParaRPr>
          </a:p>
        </p:txBody>
      </p:sp>
      <p:sp>
        <p:nvSpPr>
          <p:cNvPr id="14" name="Google Shape;54;p13">
            <a:extLst>
              <a:ext uri="{FF2B5EF4-FFF2-40B4-BE49-F238E27FC236}">
                <a16:creationId xmlns:a16="http://schemas.microsoft.com/office/drawing/2014/main" id="{49D474D5-57FD-4BC8-A451-BB72DE00E5AF}"/>
              </a:ext>
            </a:extLst>
          </p:cNvPr>
          <p:cNvSpPr txBox="1">
            <a:spLocks/>
          </p:cNvSpPr>
          <p:nvPr/>
        </p:nvSpPr>
        <p:spPr>
          <a:xfrm>
            <a:off x="0" y="88800"/>
            <a:ext cx="4571999" cy="57529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b="1" kern="1200" dirty="0">
                <a:solidFill>
                  <a:schemeClr val="tx1"/>
                </a:solidFill>
                <a:latin typeface="Times New Roman" panose="02020603050405020304" pitchFamily="18" charset="0"/>
                <a:ea typeface="+mn-ea"/>
                <a:cs typeface="Times New Roman" panose="02020603050405020304" pitchFamily="18" charset="0"/>
              </a:rPr>
              <a:t>Results and Discussion</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11" name="TextBox 10">
            <a:extLst>
              <a:ext uri="{FF2B5EF4-FFF2-40B4-BE49-F238E27FC236}">
                <a16:creationId xmlns:a16="http://schemas.microsoft.com/office/drawing/2014/main" id="{7119D615-6A27-4DE3-A9EB-B51B80441758}"/>
              </a:ext>
            </a:extLst>
          </p:cNvPr>
          <p:cNvSpPr txBox="1"/>
          <p:nvPr/>
        </p:nvSpPr>
        <p:spPr>
          <a:xfrm>
            <a:off x="178094" y="515200"/>
            <a:ext cx="4787311" cy="4278094"/>
          </a:xfrm>
          <a:prstGeom prst="rect">
            <a:avLst/>
          </a:prstGeom>
          <a:noFill/>
        </p:spPr>
        <p:txBody>
          <a:bodyPr wrap="square">
            <a:spAutoFit/>
          </a:bodyPr>
          <a:lstStyle/>
          <a:p>
            <a:pPr marL="285750" indent="-285750">
              <a:buFont typeface="Wingdings" panose="05000000000000000000" pitchFamily="2" charset="2"/>
              <a:buChar char="Ø"/>
            </a:pPr>
            <a:r>
              <a:rPr lang="en-US" sz="1700" b="0" i="0" dirty="0">
                <a:solidFill>
                  <a:schemeClr val="tx1"/>
                </a:solidFill>
                <a:effectLst/>
                <a:latin typeface="Times New Roman" panose="02020603050405020304" pitchFamily="18" charset="0"/>
                <a:cs typeface="Times New Roman" panose="02020603050405020304" pitchFamily="18" charset="0"/>
              </a:rPr>
              <a:t>Images captured from drones/cameras: Utilizing aerial images for disease detection.</a:t>
            </a:r>
            <a:endParaRPr lang="en-US" sz="17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1700" dirty="0">
                <a:latin typeface="Times New Roman" panose="02020603050405020304" pitchFamily="18" charset="0"/>
                <a:cs typeface="Times New Roman" panose="02020603050405020304" pitchFamily="18" charset="0"/>
              </a:rPr>
              <a:t>Technologies used: Deep learning, </a:t>
            </a:r>
            <a:r>
              <a:rPr lang="en-US" sz="1700" dirty="0" err="1">
                <a:latin typeface="Times New Roman" panose="02020603050405020304" pitchFamily="18" charset="0"/>
                <a:cs typeface="Times New Roman" panose="02020603050405020304" pitchFamily="18" charset="0"/>
              </a:rPr>
              <a:t>Keras</a:t>
            </a:r>
            <a:r>
              <a:rPr lang="en-US" sz="1700" dirty="0">
                <a:latin typeface="Times New Roman" panose="02020603050405020304" pitchFamily="18" charset="0"/>
                <a:cs typeface="Times New Roman" panose="02020603050405020304" pitchFamily="18" charset="0"/>
              </a:rPr>
              <a:t>, Flask, Python, RESNET50, INCEPTIONV3, RESNET152V2, HTML, CSS, JavaScript, AJAX, Bootstrap.</a:t>
            </a:r>
          </a:p>
          <a:p>
            <a:pPr marL="285750" indent="-285750">
              <a:buFont typeface="Wingdings" panose="05000000000000000000" pitchFamily="2" charset="2"/>
              <a:buChar char="Ø"/>
            </a:pPr>
            <a:r>
              <a:rPr lang="en-US" sz="1700" dirty="0">
                <a:latin typeface="Times New Roman" panose="02020603050405020304" pitchFamily="18" charset="0"/>
                <a:cs typeface="Times New Roman" panose="02020603050405020304" pitchFamily="18" charset="0"/>
              </a:rPr>
              <a:t>Run Cotton Disease Prediction: Action button to choose an image and predict the category.</a:t>
            </a:r>
          </a:p>
          <a:p>
            <a:pPr marL="285750" indent="-285750">
              <a:buFont typeface="Wingdings" panose="05000000000000000000" pitchFamily="2" charset="2"/>
              <a:buChar char="Ø"/>
            </a:pPr>
            <a:r>
              <a:rPr lang="en-US" sz="1700" dirty="0">
                <a:latin typeface="Times New Roman" panose="02020603050405020304" pitchFamily="18" charset="0"/>
                <a:cs typeface="Times New Roman" panose="02020603050405020304" pitchFamily="18" charset="0"/>
              </a:rPr>
              <a:t>Area of Interest: Mentioned areas of interest include web development, application development, machine learning, deep learning, OpenCV, and artificial intelligence.</a:t>
            </a:r>
          </a:p>
          <a:p>
            <a:pPr marL="285750" indent="-285750">
              <a:buFont typeface="Wingdings" panose="05000000000000000000" pitchFamily="2" charset="2"/>
              <a:buChar char="Ø"/>
            </a:pPr>
            <a:r>
              <a:rPr lang="en-US" sz="1700" dirty="0">
                <a:latin typeface="Times New Roman" panose="02020603050405020304" pitchFamily="18" charset="0"/>
                <a:cs typeface="Times New Roman" panose="02020603050405020304" pitchFamily="18" charset="0"/>
              </a:rPr>
              <a:t>Social Networks: Information about the university and contact details for the project group.</a:t>
            </a:r>
          </a:p>
          <a:p>
            <a:pPr marL="285750" indent="-285750">
              <a:buFont typeface="Wingdings" panose="05000000000000000000" pitchFamily="2" charset="2"/>
              <a:buChar char="Ø"/>
            </a:pPr>
            <a:r>
              <a:rPr lang="en-US" sz="1700" dirty="0">
                <a:latin typeface="Times New Roman" panose="02020603050405020304" pitchFamily="18" charset="0"/>
                <a:cs typeface="Times New Roman" panose="02020603050405020304" pitchFamily="18" charset="0"/>
              </a:rPr>
              <a:t>Copyright: Credits the design to </a:t>
            </a:r>
            <a:r>
              <a:rPr lang="en-US" sz="1700" dirty="0" err="1">
                <a:latin typeface="Times New Roman" panose="02020603050405020304" pitchFamily="18" charset="0"/>
                <a:cs typeface="Times New Roman" panose="02020603050405020304" pitchFamily="18" charset="0"/>
              </a:rPr>
              <a:t>BootstrapMade</a:t>
            </a:r>
            <a:r>
              <a:rPr lang="en-US" sz="1700" dirty="0">
                <a:latin typeface="Times New Roman" panose="02020603050405020304" pitchFamily="18" charset="0"/>
                <a:cs typeface="Times New Roman" panose="02020603050405020304" pitchFamily="18" charset="0"/>
              </a:rPr>
              <a:t>.</a:t>
            </a:r>
          </a:p>
        </p:txBody>
      </p:sp>
      <p:sp>
        <p:nvSpPr>
          <p:cNvPr id="3" name="Slide Number Placeholder 2"/>
          <p:cNvSpPr>
            <a:spLocks noGrp="1"/>
          </p:cNvSpPr>
          <p:nvPr>
            <p:ph type="sldNum" idx="12"/>
          </p:nvPr>
        </p:nvSpPr>
        <p:spPr/>
        <p:txBody>
          <a:bodyPr>
            <a:noAutofit/>
          </a:bodyPr>
          <a:lstStyle/>
          <a:p>
            <a:pPr marL="0" lvl="0" indent="0" algn="r" rtl="0">
              <a:spcBef>
                <a:spcPts val="0"/>
              </a:spcBef>
              <a:spcAft>
                <a:spcPts val="0"/>
              </a:spcAft>
              <a:buNone/>
            </a:pPr>
            <a:r>
              <a:rPr lang="en"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13</a:t>
            </a:r>
          </a:p>
        </p:txBody>
      </p:sp>
    </p:spTree>
    <p:extLst>
      <p:ext uri="{BB962C8B-B14F-4D97-AF65-F5344CB8AC3E}">
        <p14:creationId xmlns:p14="http://schemas.microsoft.com/office/powerpoint/2010/main" val="36171603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xfrm>
            <a:off x="292395" y="479249"/>
            <a:ext cx="8602823" cy="4390958"/>
          </a:xfrm>
          <a:prstGeom prst="rect">
            <a:avLst/>
          </a:prstGeom>
        </p:spPr>
        <p:txBody>
          <a:bodyPr spcFirstLastPara="1" wrap="square" lIns="91425" tIns="91425" rIns="91425" bIns="91425" anchor="t" anchorCtr="0">
            <a:noAutofit/>
          </a:bodyPr>
          <a:lstStyle/>
          <a:p>
            <a:pPr marL="114300" indent="0" algn="just"/>
            <a:endParaRPr lang="en-US" sz="1800" b="1" dirty="0">
              <a:solidFill>
                <a:schemeClr val="tx1"/>
              </a:solidFill>
              <a:latin typeface="Times New Roman" panose="02020603050405020304" pitchFamily="18" charset="0"/>
              <a:cs typeface="Times New Roman" panose="02020603050405020304" pitchFamily="18" charset="0"/>
            </a:endParaRPr>
          </a:p>
          <a:p>
            <a:pPr marL="114300" indent="0" algn="just"/>
            <a:endParaRPr lang="en-US" sz="1800" b="1" dirty="0">
              <a:solidFill>
                <a:schemeClr val="tx1"/>
              </a:solidFill>
              <a:latin typeface="Times New Roman" panose="02020603050405020304" pitchFamily="18" charset="0"/>
              <a:cs typeface="Times New Roman" panose="02020603050405020304" pitchFamily="18" charset="0"/>
            </a:endParaRPr>
          </a:p>
          <a:p>
            <a:pPr marL="400050" indent="-285750" algn="just">
              <a:buFont typeface="Arial" pitchFamily="34" charset="0"/>
              <a:buChar char="•"/>
            </a:pPr>
            <a:endParaRPr lang="en-US" sz="1800" dirty="0">
              <a:solidFill>
                <a:schemeClr val="tx1"/>
              </a:solidFill>
              <a:latin typeface="Times New Roman" panose="02020603050405020304" pitchFamily="18" charset="0"/>
              <a:cs typeface="Times New Roman" panose="02020603050405020304" pitchFamily="18" charset="0"/>
            </a:endParaRPr>
          </a:p>
        </p:txBody>
      </p:sp>
      <p:sp>
        <p:nvSpPr>
          <p:cNvPr id="56" name="Google Shape;56;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6" name="Google Shape;83;p16">
            <a:extLst>
              <a:ext uri="{FF2B5EF4-FFF2-40B4-BE49-F238E27FC236}">
                <a16:creationId xmlns:a16="http://schemas.microsoft.com/office/drawing/2014/main" id="{875FCA90-C85A-4AFE-85A4-DE485AC6215B}"/>
              </a:ext>
            </a:extLst>
          </p:cNvPr>
          <p:cNvPicPr preferRelativeResize="0"/>
          <p:nvPr/>
        </p:nvPicPr>
        <p:blipFill>
          <a:blip r:embed="rId3"/>
          <a:srcRect/>
          <a:stretch/>
        </p:blipFill>
        <p:spPr>
          <a:xfrm>
            <a:off x="4784651" y="959605"/>
            <a:ext cx="4244396" cy="2896466"/>
          </a:xfrm>
          <a:prstGeom prst="rect">
            <a:avLst/>
          </a:prstGeom>
          <a:noFill/>
          <a:ln>
            <a:noFill/>
          </a:ln>
        </p:spPr>
      </p:pic>
      <p:sp>
        <p:nvSpPr>
          <p:cNvPr id="7" name="TextBox 6">
            <a:extLst>
              <a:ext uri="{FF2B5EF4-FFF2-40B4-BE49-F238E27FC236}">
                <a16:creationId xmlns:a16="http://schemas.microsoft.com/office/drawing/2014/main" id="{B0365F56-396B-4FC7-A3A7-7DF8FDAF7448}"/>
              </a:ext>
            </a:extLst>
          </p:cNvPr>
          <p:cNvSpPr txBox="1"/>
          <p:nvPr/>
        </p:nvSpPr>
        <p:spPr>
          <a:xfrm>
            <a:off x="212652" y="1049178"/>
            <a:ext cx="4571999" cy="3416320"/>
          </a:xfrm>
          <a:prstGeom prst="rect">
            <a:avLst/>
          </a:prstGeom>
          <a:noFill/>
        </p:spPr>
        <p:txBody>
          <a:bodyPr wrap="square">
            <a:spAutoFit/>
          </a:bodyPr>
          <a:lstStyle/>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WSU CDP AI Android app: Captures cotton plant images and predicts diseases on mobile devices.</a:t>
            </a:r>
          </a:p>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Processes images with a trained deep learning model via TensorFlow Lite.</a:t>
            </a:r>
          </a:p>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Classifies images into Fresh Cotton Plant, Fresh Cotton Leaf, Diseased Cotton Plant, or Diseased Cotton Leaf.</a:t>
            </a:r>
          </a:p>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Provides confidence scores for prediction reliability.</a:t>
            </a:r>
          </a:p>
          <a:p>
            <a:pPr marL="285750" indent="-285750" algn="just">
              <a:buFont typeface="Wingdings" panose="05000000000000000000" pitchFamily="2" charset="2"/>
              <a:buChar char="Ø"/>
            </a:pPr>
            <a:r>
              <a:rPr lang="en-US" sz="1800" dirty="0">
                <a:latin typeface="Times New Roman" panose="02020603050405020304" pitchFamily="18" charset="0"/>
                <a:cs typeface="Times New Roman" panose="02020603050405020304" pitchFamily="18" charset="0"/>
              </a:rPr>
              <a:t>"Take Picture" button for quick image upload and analysis.</a:t>
            </a:r>
          </a:p>
        </p:txBody>
      </p:sp>
      <p:sp>
        <p:nvSpPr>
          <p:cNvPr id="8" name="Google Shape;54;p13">
            <a:extLst>
              <a:ext uri="{FF2B5EF4-FFF2-40B4-BE49-F238E27FC236}">
                <a16:creationId xmlns:a16="http://schemas.microsoft.com/office/drawing/2014/main" id="{6238581C-4E9C-475A-A2FB-EEFDAF48A702}"/>
              </a:ext>
            </a:extLst>
          </p:cNvPr>
          <p:cNvSpPr txBox="1">
            <a:spLocks/>
          </p:cNvSpPr>
          <p:nvPr/>
        </p:nvSpPr>
        <p:spPr>
          <a:xfrm>
            <a:off x="0" y="390353"/>
            <a:ext cx="4571999" cy="57529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r>
              <a:rPr lang="en-US" b="1" kern="1200" dirty="0">
                <a:solidFill>
                  <a:schemeClr val="tx1"/>
                </a:solidFill>
                <a:latin typeface="Times New Roman" panose="02020603050405020304" pitchFamily="18" charset="0"/>
                <a:ea typeface="+mn-ea"/>
                <a:cs typeface="Times New Roman" panose="02020603050405020304" pitchFamily="18" charset="0"/>
              </a:rPr>
              <a:t>Results and Discussion</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9" name="Rectangle 8"/>
          <p:cNvSpPr/>
          <p:nvPr/>
        </p:nvSpPr>
        <p:spPr>
          <a:xfrm>
            <a:off x="0" y="4609322"/>
            <a:ext cx="634482" cy="534178"/>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14</a:t>
            </a:r>
          </a:p>
        </p:txBody>
      </p:sp>
    </p:spTree>
    <p:extLst>
      <p:ext uri="{BB962C8B-B14F-4D97-AF65-F5344CB8AC3E}">
        <p14:creationId xmlns:p14="http://schemas.microsoft.com/office/powerpoint/2010/main" val="18827913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5"/>
        <p:cNvGrpSpPr/>
        <p:nvPr/>
      </p:nvGrpSpPr>
      <p:grpSpPr>
        <a:xfrm>
          <a:off x="0" y="0"/>
          <a:ext cx="0" cy="0"/>
          <a:chOff x="0" y="0"/>
          <a:chExt cx="0" cy="0"/>
        </a:xfrm>
      </p:grpSpPr>
      <p:sp>
        <p:nvSpPr>
          <p:cNvPr id="116" name="Google Shape;116;p20"/>
          <p:cNvSpPr txBox="1">
            <a:spLocks noGrp="1"/>
          </p:cNvSpPr>
          <p:nvPr>
            <p:ph type="title"/>
          </p:nvPr>
        </p:nvSpPr>
        <p:spPr>
          <a:xfrm>
            <a:off x="15777" y="471072"/>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000000"/>
                </a:solidFill>
                <a:latin typeface="League Spartan"/>
                <a:ea typeface="League Spartan"/>
                <a:cs typeface="League Spartan"/>
                <a:sym typeface="League Spartan"/>
              </a:rPr>
              <a:t>The Android Application</a:t>
            </a:r>
            <a:endParaRPr sz="2400" b="1" dirty="0">
              <a:solidFill>
                <a:srgbClr val="000000"/>
              </a:solidFill>
              <a:latin typeface="League Spartan"/>
              <a:ea typeface="League Spartan"/>
              <a:cs typeface="League Spartan"/>
              <a:sym typeface="League Spartan"/>
            </a:endParaRPr>
          </a:p>
        </p:txBody>
      </p:sp>
      <p:sp>
        <p:nvSpPr>
          <p:cNvPr id="117" name="Google Shape;117;p20"/>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8" name="Google Shape;118;p20"/>
          <p:cNvSpPr txBox="1"/>
          <p:nvPr/>
        </p:nvSpPr>
        <p:spPr>
          <a:xfrm>
            <a:off x="15777" y="960682"/>
            <a:ext cx="4332939" cy="3782228"/>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Inter"/>
              <a:buChar char="●"/>
            </a:pPr>
            <a:r>
              <a:rPr lang="en-US" sz="1800" dirty="0">
                <a:latin typeface="Times New Roman" panose="02020603050405020304" pitchFamily="18" charset="0"/>
                <a:cs typeface="Times New Roman" panose="02020603050405020304" pitchFamily="18" charset="0"/>
              </a:rPr>
              <a:t>Will allow farmers to receive real-time disease predictions and make informed decisions while out in the field. </a:t>
            </a:r>
          </a:p>
          <a:p>
            <a:pPr marL="139700" lvl="0" algn="l" rtl="0">
              <a:spcBef>
                <a:spcPts val="0"/>
              </a:spcBef>
              <a:spcAft>
                <a:spcPts val="0"/>
              </a:spcAft>
              <a:buSzPts val="1400"/>
            </a:pPr>
            <a:endParaRPr lang="en-US" sz="1800" dirty="0">
              <a:latin typeface="Times New Roman" panose="02020603050405020304" pitchFamily="18" charset="0"/>
              <a:cs typeface="Times New Roman" panose="02020603050405020304" pitchFamily="18" charset="0"/>
            </a:endParaRPr>
          </a:p>
          <a:p>
            <a:pPr marL="457200" lvl="0" indent="-317500" algn="l" rtl="0">
              <a:spcBef>
                <a:spcPts val="0"/>
              </a:spcBef>
              <a:spcAft>
                <a:spcPts val="0"/>
              </a:spcAft>
              <a:buSzPts val="1400"/>
              <a:buFont typeface="Inter"/>
              <a:buChar char="●"/>
            </a:pPr>
            <a:r>
              <a:rPr lang="en-US" sz="1800" dirty="0">
                <a:latin typeface="Times New Roman" panose="02020603050405020304" pitchFamily="18" charset="0"/>
                <a:cs typeface="Times New Roman" panose="02020603050405020304" pitchFamily="18" charset="0"/>
              </a:rPr>
              <a:t>With this mobile integration, farmers can quickly and easily access information about their crops and take action to prevent disease outbreaks. This has the potential to significantly improve the efficiency and effectiveness of cotton farming.</a:t>
            </a:r>
            <a:endParaRPr lang="en-US" sz="1800" dirty="0">
              <a:latin typeface="Times New Roman" panose="02020603050405020304" pitchFamily="18" charset="0"/>
              <a:ea typeface="Inter"/>
              <a:cs typeface="Times New Roman" panose="02020603050405020304" pitchFamily="18" charset="0"/>
              <a:sym typeface="Inter"/>
            </a:endParaRPr>
          </a:p>
        </p:txBody>
      </p:sp>
      <p:sp>
        <p:nvSpPr>
          <p:cNvPr id="120" name="Google Shape;120;p20"/>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8" name="Google Shape;65;p14">
            <a:extLst>
              <a:ext uri="{FF2B5EF4-FFF2-40B4-BE49-F238E27FC236}">
                <a16:creationId xmlns:a16="http://schemas.microsoft.com/office/drawing/2014/main" id="{7DDAC231-A16C-4343-A3CB-BAF38ABD9706}"/>
              </a:ext>
            </a:extLst>
          </p:cNvPr>
          <p:cNvPicPr preferRelativeResize="0"/>
          <p:nvPr/>
        </p:nvPicPr>
        <p:blipFill rotWithShape="1">
          <a:blip r:embed="rId4"/>
          <a:srcRect t="15576" r="42123"/>
          <a:stretch/>
        </p:blipFill>
        <p:spPr>
          <a:xfrm>
            <a:off x="6653719" y="400590"/>
            <a:ext cx="2352058" cy="4342320"/>
          </a:xfrm>
          <a:prstGeom prst="rect">
            <a:avLst/>
          </a:prstGeom>
          <a:noFill/>
          <a:ln>
            <a:noFill/>
          </a:ln>
        </p:spPr>
      </p:pic>
      <p:pic>
        <p:nvPicPr>
          <p:cNvPr id="3" name="Picture 2">
            <a:extLst>
              <a:ext uri="{FF2B5EF4-FFF2-40B4-BE49-F238E27FC236}">
                <a16:creationId xmlns:a16="http://schemas.microsoft.com/office/drawing/2014/main" id="{8E4E7A03-58C3-4079-B1D3-664993FFE1A3}"/>
              </a:ext>
            </a:extLst>
          </p:cNvPr>
          <p:cNvPicPr>
            <a:picLocks noChangeAspect="1"/>
          </p:cNvPicPr>
          <p:nvPr/>
        </p:nvPicPr>
        <p:blipFill rotWithShape="1">
          <a:blip r:embed="rId5"/>
          <a:srcRect l="37675" t="4547" r="37790" b="9159"/>
          <a:stretch/>
        </p:blipFill>
        <p:spPr>
          <a:xfrm>
            <a:off x="4348716" y="509804"/>
            <a:ext cx="2139647" cy="4233106"/>
          </a:xfrm>
          <a:prstGeom prst="rect">
            <a:avLst/>
          </a:prstGeom>
        </p:spPr>
      </p:pic>
      <p:sp>
        <p:nvSpPr>
          <p:cNvPr id="4" name="Slide Number Placeholder 3"/>
          <p:cNvSpPr>
            <a:spLocks noGrp="1"/>
          </p:cNvSpPr>
          <p:nvPr>
            <p:ph type="sldNum" idx="12"/>
          </p:nvPr>
        </p:nvSpPr>
        <p:spPr/>
        <p:txBody>
          <a:bodyPr>
            <a:noAutofit/>
          </a:bodyPr>
          <a:lstStyle/>
          <a:p>
            <a:pPr marL="0" lvl="0" indent="0" algn="r" rtl="0">
              <a:spcBef>
                <a:spcPts val="0"/>
              </a:spcBef>
              <a:spcAft>
                <a:spcPts val="0"/>
              </a:spcAft>
              <a:buNone/>
            </a:pPr>
            <a:r>
              <a:rPr lang="en"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15</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a:off x="152348" y="95021"/>
            <a:ext cx="4445100" cy="84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000000"/>
                </a:solidFill>
                <a:latin typeface="League Spartan"/>
                <a:ea typeface="League Spartan"/>
                <a:cs typeface="League Spartan"/>
                <a:sym typeface="League Spartan"/>
              </a:rPr>
              <a:t>Testing Functionality and Accuracy</a:t>
            </a:r>
            <a:endParaRPr sz="2400" b="1" dirty="0">
              <a:solidFill>
                <a:srgbClr val="000000"/>
              </a:solidFill>
              <a:latin typeface="League Spartan"/>
              <a:ea typeface="League Spartan"/>
              <a:cs typeface="League Spartan"/>
              <a:sym typeface="League Spartan"/>
            </a:endParaRPr>
          </a:p>
        </p:txBody>
      </p:sp>
      <p:sp>
        <p:nvSpPr>
          <p:cNvPr id="90" name="Google Shape;90;p17"/>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1" name="Google Shape;91;p17"/>
          <p:cNvSpPr txBox="1"/>
          <p:nvPr/>
        </p:nvSpPr>
        <p:spPr>
          <a:xfrm>
            <a:off x="76174" y="940821"/>
            <a:ext cx="4910496" cy="3593857"/>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Inter"/>
              <a:buChar char="●"/>
            </a:pPr>
            <a:r>
              <a:rPr lang="en" sz="1600" dirty="0">
                <a:latin typeface="Inter"/>
                <a:ea typeface="Inter"/>
                <a:cs typeface="Inter"/>
                <a:sym typeface="Inter"/>
              </a:rPr>
              <a:t>Conduct thorough testing on the web page and Android app.</a:t>
            </a:r>
            <a:endParaRPr sz="1600" dirty="0">
              <a:latin typeface="Inter"/>
              <a:ea typeface="Inter"/>
              <a:cs typeface="Inter"/>
              <a:sym typeface="Inter"/>
            </a:endParaRPr>
          </a:p>
          <a:p>
            <a:pPr marL="457200" lvl="0" indent="-317500" algn="l" rtl="0">
              <a:spcBef>
                <a:spcPts val="0"/>
              </a:spcBef>
              <a:spcAft>
                <a:spcPts val="0"/>
              </a:spcAft>
              <a:buSzPts val="1400"/>
              <a:buFont typeface="Inter"/>
              <a:buChar char="●"/>
            </a:pPr>
            <a:r>
              <a:rPr lang="en" sz="1600" dirty="0">
                <a:latin typeface="Inter"/>
                <a:ea typeface="Inter"/>
                <a:cs typeface="Inter"/>
                <a:sym typeface="Inter"/>
              </a:rPr>
              <a:t>Simulate user interactions by uploading </a:t>
            </a:r>
            <a:r>
              <a:rPr lang="en-US" sz="1600" dirty="0">
                <a:latin typeface="Inter"/>
                <a:ea typeface="Inter"/>
                <a:cs typeface="Inter"/>
                <a:sym typeface="Inter"/>
              </a:rPr>
              <a:t>and verify image predictions on the web page</a:t>
            </a:r>
          </a:p>
          <a:p>
            <a:pPr marL="457200" indent="-317500">
              <a:buSzPts val="1400"/>
              <a:buFont typeface="Inter"/>
              <a:buChar char="●"/>
            </a:pPr>
            <a:r>
              <a:rPr lang="en-US" sz="1600" dirty="0">
                <a:latin typeface="Inter"/>
                <a:ea typeface="Inter"/>
                <a:cs typeface="Inter"/>
                <a:sym typeface="Inter"/>
              </a:rPr>
              <a:t>Capture images of cotton plants on the Android app.</a:t>
            </a:r>
            <a:endParaRPr sz="1600" dirty="0">
              <a:latin typeface="Inter"/>
              <a:ea typeface="Inter"/>
              <a:cs typeface="Inter"/>
              <a:sym typeface="Inter"/>
            </a:endParaRPr>
          </a:p>
          <a:p>
            <a:pPr marL="457200" indent="-317500">
              <a:buSzPts val="1400"/>
              <a:buFont typeface="Inter"/>
              <a:buChar char="●"/>
            </a:pPr>
            <a:r>
              <a:rPr lang="en-US" sz="1600" dirty="0">
                <a:latin typeface="Inter"/>
                <a:ea typeface="Inter"/>
                <a:cs typeface="Inter"/>
                <a:sym typeface="Inter"/>
              </a:rPr>
              <a:t>Thorough testing conducted on both platforms, </a:t>
            </a:r>
            <a:r>
              <a:rPr lang="en" sz="1600" dirty="0">
                <a:latin typeface="Inter"/>
                <a:ea typeface="Inter"/>
                <a:cs typeface="Inter"/>
                <a:sym typeface="Inter"/>
              </a:rPr>
              <a:t>Compare the app's predictions to ground truth to evaluate performance and accuracy.</a:t>
            </a:r>
          </a:p>
          <a:p>
            <a:pPr marL="457200" indent="-317500">
              <a:buSzPts val="1400"/>
              <a:buFont typeface="Inter"/>
              <a:buChar char="●"/>
            </a:pPr>
            <a:r>
              <a:rPr lang="en-US" sz="1600" dirty="0">
                <a:latin typeface="Inter"/>
                <a:ea typeface="Inter"/>
                <a:cs typeface="Inter"/>
                <a:sym typeface="Inter"/>
              </a:rPr>
              <a:t>Verify predictions align with the actual disease status of plants.</a:t>
            </a:r>
            <a:endParaRPr lang="en" sz="1600" dirty="0">
              <a:latin typeface="Inter"/>
              <a:ea typeface="Inter"/>
              <a:cs typeface="Inter"/>
              <a:sym typeface="Inter"/>
            </a:endParaRPr>
          </a:p>
          <a:p>
            <a:pPr marL="457200" lvl="0" indent="-317500" algn="l" rtl="0">
              <a:spcBef>
                <a:spcPts val="0"/>
              </a:spcBef>
              <a:spcAft>
                <a:spcPts val="0"/>
              </a:spcAft>
              <a:buSzPts val="1400"/>
              <a:buFont typeface="Inter"/>
              <a:buChar char="●"/>
            </a:pPr>
            <a:r>
              <a:rPr lang="en-US" sz="1600" dirty="0">
                <a:latin typeface="Inter"/>
                <a:ea typeface="Inter"/>
                <a:cs typeface="Inter"/>
                <a:sym typeface="Inter"/>
              </a:rPr>
              <a:t>Evaluate app performance and accuracy by comparing predictions with ground truth</a:t>
            </a:r>
          </a:p>
        </p:txBody>
      </p:sp>
      <p:sp>
        <p:nvSpPr>
          <p:cNvPr id="93" name="Google Shape;93;p17"/>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graphicFrame>
        <p:nvGraphicFramePr>
          <p:cNvPr id="2" name="Table 2">
            <a:extLst>
              <a:ext uri="{FF2B5EF4-FFF2-40B4-BE49-F238E27FC236}">
                <a16:creationId xmlns:a16="http://schemas.microsoft.com/office/drawing/2014/main" id="{35D30ED2-3975-4629-9660-8AD932C01A84}"/>
              </a:ext>
            </a:extLst>
          </p:cNvPr>
          <p:cNvGraphicFramePr>
            <a:graphicFrameLocks noGrp="1"/>
          </p:cNvGraphicFramePr>
          <p:nvPr>
            <p:extLst>
              <p:ext uri="{D42A27DB-BD31-4B8C-83A1-F6EECF244321}">
                <p14:modId xmlns:p14="http://schemas.microsoft.com/office/powerpoint/2010/main" val="2105842459"/>
              </p:ext>
            </p:extLst>
          </p:nvPr>
        </p:nvGraphicFramePr>
        <p:xfrm>
          <a:off x="4889548" y="0"/>
          <a:ext cx="4254452" cy="5104105"/>
        </p:xfrm>
        <a:graphic>
          <a:graphicData uri="http://schemas.openxmlformats.org/drawingml/2006/table">
            <a:tbl>
              <a:tblPr firstRow="1" bandRow="1">
                <a:tableStyleId>{5C22544A-7EE6-4342-B048-85BDC9FD1C3A}</a:tableStyleId>
              </a:tblPr>
              <a:tblGrid>
                <a:gridCol w="777603">
                  <a:extLst>
                    <a:ext uri="{9D8B030D-6E8A-4147-A177-3AD203B41FA5}">
                      <a16:colId xmlns:a16="http://schemas.microsoft.com/office/drawing/2014/main" val="3734275691"/>
                    </a:ext>
                  </a:extLst>
                </a:gridCol>
                <a:gridCol w="1349623">
                  <a:extLst>
                    <a:ext uri="{9D8B030D-6E8A-4147-A177-3AD203B41FA5}">
                      <a16:colId xmlns:a16="http://schemas.microsoft.com/office/drawing/2014/main" val="2722668679"/>
                    </a:ext>
                  </a:extLst>
                </a:gridCol>
                <a:gridCol w="1287252">
                  <a:extLst>
                    <a:ext uri="{9D8B030D-6E8A-4147-A177-3AD203B41FA5}">
                      <a16:colId xmlns:a16="http://schemas.microsoft.com/office/drawing/2014/main" val="555887974"/>
                    </a:ext>
                  </a:extLst>
                </a:gridCol>
                <a:gridCol w="839974">
                  <a:extLst>
                    <a:ext uri="{9D8B030D-6E8A-4147-A177-3AD203B41FA5}">
                      <a16:colId xmlns:a16="http://schemas.microsoft.com/office/drawing/2014/main" val="1600036564"/>
                    </a:ext>
                  </a:extLst>
                </a:gridCol>
              </a:tblGrid>
              <a:tr h="609847">
                <a:tc>
                  <a:txBody>
                    <a:bodyPr/>
                    <a:lstStyle/>
                    <a:p>
                      <a:r>
                        <a:rPr lang="en-US" sz="1200" b="1" i="0">
                          <a:solidFill>
                            <a:srgbClr val="374151"/>
                          </a:solidFill>
                          <a:effectLst/>
                          <a:latin typeface="TimesNewRomanPS-BoldMT"/>
                        </a:rPr>
                        <a:t>Image</a:t>
                      </a:r>
                      <a:endParaRPr lang="en-US">
                        <a:effectLst/>
                      </a:endParaRPr>
                    </a:p>
                  </a:txBody>
                  <a:tcPr anchor="ctr"/>
                </a:tc>
                <a:tc>
                  <a:txBody>
                    <a:bodyPr/>
                    <a:lstStyle/>
                    <a:p>
                      <a:r>
                        <a:rPr lang="en-US" sz="1200" b="1" i="0">
                          <a:solidFill>
                            <a:srgbClr val="374151"/>
                          </a:solidFill>
                          <a:effectLst/>
                          <a:latin typeface="TimesNewRomanPS-BoldMT"/>
                        </a:rPr>
                        <a:t>Actual Disease</a:t>
                      </a:r>
                      <a:br>
                        <a:rPr lang="en-US" sz="1200" b="1" i="0">
                          <a:solidFill>
                            <a:srgbClr val="374151"/>
                          </a:solidFill>
                          <a:effectLst/>
                          <a:latin typeface="TimesNewRomanPS-BoldMT"/>
                        </a:rPr>
                      </a:br>
                      <a:r>
                        <a:rPr lang="en-US" sz="1200" b="1" i="0">
                          <a:solidFill>
                            <a:srgbClr val="374151"/>
                          </a:solidFill>
                          <a:effectLst/>
                          <a:latin typeface="TimesNewRomanPS-BoldMT"/>
                        </a:rPr>
                        <a:t>Category</a:t>
                      </a:r>
                      <a:endParaRPr lang="en-US">
                        <a:effectLst/>
                      </a:endParaRPr>
                    </a:p>
                  </a:txBody>
                  <a:tcPr anchor="ctr"/>
                </a:tc>
                <a:tc>
                  <a:txBody>
                    <a:bodyPr/>
                    <a:lstStyle/>
                    <a:p>
                      <a:r>
                        <a:rPr lang="en-US" sz="1200" b="1" i="0">
                          <a:solidFill>
                            <a:srgbClr val="374151"/>
                          </a:solidFill>
                          <a:effectLst/>
                          <a:latin typeface="TimesNewRomanPS-BoldMT"/>
                        </a:rPr>
                        <a:t>Predicted Disease</a:t>
                      </a:r>
                      <a:br>
                        <a:rPr lang="en-US" sz="1200" b="1" i="0">
                          <a:solidFill>
                            <a:srgbClr val="374151"/>
                          </a:solidFill>
                          <a:effectLst/>
                          <a:latin typeface="TimesNewRomanPS-BoldMT"/>
                        </a:rPr>
                      </a:br>
                      <a:r>
                        <a:rPr lang="en-US" sz="1200" b="1" i="0">
                          <a:solidFill>
                            <a:srgbClr val="374151"/>
                          </a:solidFill>
                          <a:effectLst/>
                          <a:latin typeface="TimesNewRomanPS-BoldMT"/>
                        </a:rPr>
                        <a:t>Category </a:t>
                      </a:r>
                      <a:endParaRPr lang="en-US">
                        <a:effectLst/>
                      </a:endParaRPr>
                    </a:p>
                  </a:txBody>
                  <a:tcPr anchor="ctr"/>
                </a:tc>
                <a:tc>
                  <a:txBody>
                    <a:bodyPr/>
                    <a:lstStyle/>
                    <a:p>
                      <a:r>
                        <a:rPr lang="en-US" sz="1200" b="1" i="0">
                          <a:solidFill>
                            <a:srgbClr val="374151"/>
                          </a:solidFill>
                          <a:effectLst/>
                          <a:latin typeface="TimesNewRomanPS-BoldMT"/>
                        </a:rPr>
                        <a:t>Accuracy</a:t>
                      </a:r>
                      <a:endParaRPr lang="en-US">
                        <a:effectLst/>
                      </a:endParaRPr>
                    </a:p>
                  </a:txBody>
                  <a:tcPr anchor="ctr"/>
                </a:tc>
                <a:extLst>
                  <a:ext uri="{0D108BD9-81ED-4DB2-BD59-A6C34878D82A}">
                    <a16:rowId xmlns:a16="http://schemas.microsoft.com/office/drawing/2014/main" val="3319599115"/>
                  </a:ext>
                </a:extLst>
              </a:tr>
              <a:tr h="435605">
                <a:tc>
                  <a:txBody>
                    <a:bodyPr/>
                    <a:lstStyle/>
                    <a:p>
                      <a:r>
                        <a:rPr lang="en-US" sz="1200" b="0" i="0">
                          <a:solidFill>
                            <a:srgbClr val="374151"/>
                          </a:solidFill>
                          <a:effectLst/>
                          <a:latin typeface="TimesNewRomanPSMT"/>
                        </a:rPr>
                        <a:t>Image 1 </a:t>
                      </a:r>
                      <a:endParaRPr lang="en-US">
                        <a:effectLst/>
                      </a:endParaRPr>
                    </a:p>
                  </a:txBody>
                  <a:tcPr anchor="ctr"/>
                </a:tc>
                <a:tc>
                  <a:txBody>
                    <a:bodyPr/>
                    <a:lstStyle/>
                    <a:p>
                      <a:r>
                        <a:rPr lang="en-US" sz="1200" b="0" i="0">
                          <a:solidFill>
                            <a:srgbClr val="374151"/>
                          </a:solidFill>
                          <a:effectLst/>
                          <a:latin typeface="TimesNewRomanPSMT"/>
                        </a:rPr>
                        <a:t>Diseased cotton leaf </a:t>
                      </a:r>
                      <a:endParaRPr lang="en-US">
                        <a:effectLst/>
                      </a:endParaRPr>
                    </a:p>
                  </a:txBody>
                  <a:tcPr anchor="ctr"/>
                </a:tc>
                <a:tc>
                  <a:txBody>
                    <a:bodyPr/>
                    <a:lstStyle/>
                    <a:p>
                      <a:r>
                        <a:rPr lang="en-US" sz="1200" b="0" i="0">
                          <a:solidFill>
                            <a:srgbClr val="374151"/>
                          </a:solidFill>
                          <a:effectLst/>
                          <a:latin typeface="TimesNewRomanPSMT"/>
                        </a:rPr>
                        <a:t>Diseased cotton leaf </a:t>
                      </a:r>
                      <a:endParaRPr lang="en-US">
                        <a:effectLst/>
                      </a:endParaRPr>
                    </a:p>
                  </a:txBody>
                  <a:tcPr anchor="ctr"/>
                </a:tc>
                <a:tc>
                  <a:txBody>
                    <a:bodyPr/>
                    <a:lstStyle/>
                    <a:p>
                      <a:r>
                        <a:rPr lang="en-US" sz="1200" b="0" i="0">
                          <a:solidFill>
                            <a:srgbClr val="374151"/>
                          </a:solidFill>
                          <a:effectLst/>
                          <a:latin typeface="SegoeUISymbol"/>
                        </a:rPr>
                        <a:t>✓</a:t>
                      </a:r>
                      <a:endParaRPr lang="en-US">
                        <a:effectLst/>
                      </a:endParaRPr>
                    </a:p>
                  </a:txBody>
                  <a:tcPr anchor="ctr"/>
                </a:tc>
                <a:extLst>
                  <a:ext uri="{0D108BD9-81ED-4DB2-BD59-A6C34878D82A}">
                    <a16:rowId xmlns:a16="http://schemas.microsoft.com/office/drawing/2014/main" val="2043453918"/>
                  </a:ext>
                </a:extLst>
              </a:tr>
              <a:tr h="435605">
                <a:tc>
                  <a:txBody>
                    <a:bodyPr/>
                    <a:lstStyle/>
                    <a:p>
                      <a:r>
                        <a:rPr lang="en-US" sz="1200" b="0" i="0">
                          <a:solidFill>
                            <a:srgbClr val="374151"/>
                          </a:solidFill>
                          <a:effectLst/>
                          <a:latin typeface="TimesNewRomanPSMT"/>
                        </a:rPr>
                        <a:t>Image 2 </a:t>
                      </a:r>
                      <a:endParaRPr lang="en-US">
                        <a:effectLst/>
                      </a:endParaRPr>
                    </a:p>
                  </a:txBody>
                  <a:tcPr anchor="ctr"/>
                </a:tc>
                <a:tc>
                  <a:txBody>
                    <a:bodyPr/>
                    <a:lstStyle/>
                    <a:p>
                      <a:r>
                        <a:rPr lang="en-US" sz="1200" b="0" i="0">
                          <a:solidFill>
                            <a:srgbClr val="374151"/>
                          </a:solidFill>
                          <a:effectLst/>
                          <a:latin typeface="TimesNewRomanPSMT"/>
                        </a:rPr>
                        <a:t>Fresh cotton plant </a:t>
                      </a:r>
                      <a:endParaRPr lang="en-US">
                        <a:effectLst/>
                      </a:endParaRPr>
                    </a:p>
                  </a:txBody>
                  <a:tcPr anchor="ctr"/>
                </a:tc>
                <a:tc>
                  <a:txBody>
                    <a:bodyPr/>
                    <a:lstStyle/>
                    <a:p>
                      <a:r>
                        <a:rPr lang="en-US" sz="1200" b="0" i="0">
                          <a:solidFill>
                            <a:srgbClr val="374151"/>
                          </a:solidFill>
                          <a:effectLst/>
                          <a:latin typeface="TimesNewRomanPSMT"/>
                        </a:rPr>
                        <a:t>Fresh cotton plant </a:t>
                      </a:r>
                      <a:endParaRPr lang="en-US">
                        <a:effectLst/>
                      </a:endParaRPr>
                    </a:p>
                  </a:txBody>
                  <a:tcPr anchor="ctr"/>
                </a:tc>
                <a:tc>
                  <a:txBody>
                    <a:bodyPr/>
                    <a:lstStyle/>
                    <a:p>
                      <a:r>
                        <a:rPr lang="en-US" sz="1200" b="0" i="0">
                          <a:solidFill>
                            <a:srgbClr val="374151"/>
                          </a:solidFill>
                          <a:effectLst/>
                          <a:latin typeface="SegoeUISymbol"/>
                        </a:rPr>
                        <a:t>✓</a:t>
                      </a:r>
                      <a:endParaRPr lang="en-US">
                        <a:effectLst/>
                      </a:endParaRPr>
                    </a:p>
                  </a:txBody>
                  <a:tcPr anchor="ctr"/>
                </a:tc>
                <a:extLst>
                  <a:ext uri="{0D108BD9-81ED-4DB2-BD59-A6C34878D82A}">
                    <a16:rowId xmlns:a16="http://schemas.microsoft.com/office/drawing/2014/main" val="382271320"/>
                  </a:ext>
                </a:extLst>
              </a:tr>
              <a:tr h="435605">
                <a:tc>
                  <a:txBody>
                    <a:bodyPr/>
                    <a:lstStyle/>
                    <a:p>
                      <a:r>
                        <a:rPr lang="en-US" sz="1200" b="0" i="0">
                          <a:solidFill>
                            <a:srgbClr val="374151"/>
                          </a:solidFill>
                          <a:effectLst/>
                          <a:latin typeface="TimesNewRomanPSMT"/>
                        </a:rPr>
                        <a:t>Image 3 </a:t>
                      </a:r>
                      <a:endParaRPr lang="en-US">
                        <a:effectLst/>
                      </a:endParaRPr>
                    </a:p>
                  </a:txBody>
                  <a:tcPr anchor="ctr"/>
                </a:tc>
                <a:tc>
                  <a:txBody>
                    <a:bodyPr/>
                    <a:lstStyle/>
                    <a:p>
                      <a:r>
                        <a:rPr lang="en-US" sz="1200" b="0" i="0">
                          <a:solidFill>
                            <a:srgbClr val="374151"/>
                          </a:solidFill>
                          <a:effectLst/>
                          <a:latin typeface="TimesNewRomanPSMT"/>
                        </a:rPr>
                        <a:t>Diseased cotton plant </a:t>
                      </a:r>
                      <a:endParaRPr lang="en-US">
                        <a:effectLst/>
                      </a:endParaRPr>
                    </a:p>
                  </a:txBody>
                  <a:tcPr anchor="ctr"/>
                </a:tc>
                <a:tc>
                  <a:txBody>
                    <a:bodyPr/>
                    <a:lstStyle/>
                    <a:p>
                      <a:r>
                        <a:rPr lang="en-US" sz="1200" b="0" i="0">
                          <a:solidFill>
                            <a:srgbClr val="374151"/>
                          </a:solidFill>
                          <a:effectLst/>
                          <a:latin typeface="TimesNewRomanPSMT"/>
                        </a:rPr>
                        <a:t>Diseased cotton plant </a:t>
                      </a:r>
                      <a:endParaRPr lang="en-US">
                        <a:effectLst/>
                      </a:endParaRPr>
                    </a:p>
                  </a:txBody>
                  <a:tcPr anchor="ctr"/>
                </a:tc>
                <a:tc>
                  <a:txBody>
                    <a:bodyPr/>
                    <a:lstStyle/>
                    <a:p>
                      <a:r>
                        <a:rPr lang="en-US" sz="1200" b="0" i="0">
                          <a:solidFill>
                            <a:srgbClr val="374151"/>
                          </a:solidFill>
                          <a:effectLst/>
                          <a:latin typeface="SegoeUISymbol"/>
                        </a:rPr>
                        <a:t>✓</a:t>
                      </a:r>
                      <a:endParaRPr lang="en-US">
                        <a:effectLst/>
                      </a:endParaRPr>
                    </a:p>
                  </a:txBody>
                  <a:tcPr anchor="ctr"/>
                </a:tc>
                <a:extLst>
                  <a:ext uri="{0D108BD9-81ED-4DB2-BD59-A6C34878D82A}">
                    <a16:rowId xmlns:a16="http://schemas.microsoft.com/office/drawing/2014/main" val="1770516398"/>
                  </a:ext>
                </a:extLst>
              </a:tr>
              <a:tr h="435605">
                <a:tc>
                  <a:txBody>
                    <a:bodyPr/>
                    <a:lstStyle/>
                    <a:p>
                      <a:r>
                        <a:rPr lang="en-US" sz="1200" b="0" i="0">
                          <a:solidFill>
                            <a:srgbClr val="374151"/>
                          </a:solidFill>
                          <a:effectLst/>
                          <a:latin typeface="TimesNewRomanPSMT"/>
                        </a:rPr>
                        <a:t>Image 4 </a:t>
                      </a:r>
                      <a:endParaRPr lang="en-US">
                        <a:effectLst/>
                      </a:endParaRPr>
                    </a:p>
                  </a:txBody>
                  <a:tcPr anchor="ctr"/>
                </a:tc>
                <a:tc>
                  <a:txBody>
                    <a:bodyPr/>
                    <a:lstStyle/>
                    <a:p>
                      <a:r>
                        <a:rPr lang="en-US" sz="1200" b="0" i="0">
                          <a:solidFill>
                            <a:srgbClr val="374151"/>
                          </a:solidFill>
                          <a:effectLst/>
                          <a:latin typeface="TimesNewRomanPSMT"/>
                        </a:rPr>
                        <a:t>Fresh cotton leaf </a:t>
                      </a:r>
                      <a:endParaRPr lang="en-US">
                        <a:effectLst/>
                      </a:endParaRPr>
                    </a:p>
                  </a:txBody>
                  <a:tcPr anchor="ctr"/>
                </a:tc>
                <a:tc>
                  <a:txBody>
                    <a:bodyPr/>
                    <a:lstStyle/>
                    <a:p>
                      <a:r>
                        <a:rPr lang="en-US" sz="1200" b="0" i="0">
                          <a:solidFill>
                            <a:srgbClr val="374151"/>
                          </a:solidFill>
                          <a:effectLst/>
                          <a:latin typeface="TimesNewRomanPSMT"/>
                        </a:rPr>
                        <a:t>Fresh cotton leaf </a:t>
                      </a:r>
                      <a:endParaRPr lang="en-US">
                        <a:effectLst/>
                      </a:endParaRPr>
                    </a:p>
                  </a:txBody>
                  <a:tcPr anchor="ctr"/>
                </a:tc>
                <a:tc>
                  <a:txBody>
                    <a:bodyPr/>
                    <a:lstStyle/>
                    <a:p>
                      <a:r>
                        <a:rPr lang="en-US" sz="1200" b="0" i="0">
                          <a:solidFill>
                            <a:srgbClr val="374151"/>
                          </a:solidFill>
                          <a:effectLst/>
                          <a:latin typeface="SegoeUISymbol"/>
                        </a:rPr>
                        <a:t>✓</a:t>
                      </a:r>
                      <a:endParaRPr lang="en-US">
                        <a:effectLst/>
                      </a:endParaRPr>
                    </a:p>
                  </a:txBody>
                  <a:tcPr anchor="ctr"/>
                </a:tc>
                <a:extLst>
                  <a:ext uri="{0D108BD9-81ED-4DB2-BD59-A6C34878D82A}">
                    <a16:rowId xmlns:a16="http://schemas.microsoft.com/office/drawing/2014/main" val="3991595052"/>
                  </a:ext>
                </a:extLst>
              </a:tr>
              <a:tr h="435605">
                <a:tc>
                  <a:txBody>
                    <a:bodyPr/>
                    <a:lstStyle/>
                    <a:p>
                      <a:r>
                        <a:rPr lang="en-US" sz="1200" b="0" i="0">
                          <a:solidFill>
                            <a:srgbClr val="374151"/>
                          </a:solidFill>
                          <a:effectLst/>
                          <a:latin typeface="TimesNewRomanPSMT"/>
                        </a:rPr>
                        <a:t>Image 5 </a:t>
                      </a:r>
                      <a:endParaRPr lang="en-US">
                        <a:effectLst/>
                      </a:endParaRPr>
                    </a:p>
                  </a:txBody>
                  <a:tcPr anchor="ctr"/>
                </a:tc>
                <a:tc>
                  <a:txBody>
                    <a:bodyPr/>
                    <a:lstStyle/>
                    <a:p>
                      <a:r>
                        <a:rPr lang="en-US" sz="1200" b="0" i="0">
                          <a:solidFill>
                            <a:srgbClr val="374151"/>
                          </a:solidFill>
                          <a:effectLst/>
                          <a:latin typeface="TimesNewRomanPSMT"/>
                        </a:rPr>
                        <a:t>Diseased cotton leaf </a:t>
                      </a:r>
                      <a:endParaRPr lang="en-US">
                        <a:effectLst/>
                      </a:endParaRPr>
                    </a:p>
                  </a:txBody>
                  <a:tcPr anchor="ctr"/>
                </a:tc>
                <a:tc>
                  <a:txBody>
                    <a:bodyPr/>
                    <a:lstStyle/>
                    <a:p>
                      <a:r>
                        <a:rPr lang="en-US" sz="1200" b="0" i="0">
                          <a:solidFill>
                            <a:srgbClr val="374151"/>
                          </a:solidFill>
                          <a:effectLst/>
                          <a:latin typeface="TimesNewRomanPSMT"/>
                        </a:rPr>
                        <a:t>Diseased cotton leaf </a:t>
                      </a:r>
                      <a:endParaRPr lang="en-US">
                        <a:effectLst/>
                      </a:endParaRPr>
                    </a:p>
                  </a:txBody>
                  <a:tcPr anchor="ctr"/>
                </a:tc>
                <a:tc>
                  <a:txBody>
                    <a:bodyPr/>
                    <a:lstStyle/>
                    <a:p>
                      <a:r>
                        <a:rPr lang="en-US" sz="1200" b="0" i="0">
                          <a:solidFill>
                            <a:srgbClr val="374151"/>
                          </a:solidFill>
                          <a:effectLst/>
                          <a:latin typeface="SegoeUISymbol"/>
                        </a:rPr>
                        <a:t>✓</a:t>
                      </a:r>
                      <a:endParaRPr lang="en-US">
                        <a:effectLst/>
                      </a:endParaRPr>
                    </a:p>
                  </a:txBody>
                  <a:tcPr anchor="ctr"/>
                </a:tc>
                <a:extLst>
                  <a:ext uri="{0D108BD9-81ED-4DB2-BD59-A6C34878D82A}">
                    <a16:rowId xmlns:a16="http://schemas.microsoft.com/office/drawing/2014/main" val="789159187"/>
                  </a:ext>
                </a:extLst>
              </a:tr>
              <a:tr h="435605">
                <a:tc>
                  <a:txBody>
                    <a:bodyPr/>
                    <a:lstStyle/>
                    <a:p>
                      <a:r>
                        <a:rPr lang="en-US" sz="1200" b="0" i="0">
                          <a:solidFill>
                            <a:srgbClr val="374151"/>
                          </a:solidFill>
                          <a:effectLst/>
                          <a:latin typeface="TimesNewRomanPSMT"/>
                        </a:rPr>
                        <a:t>Image 6 </a:t>
                      </a:r>
                      <a:endParaRPr lang="en-US">
                        <a:effectLst/>
                      </a:endParaRPr>
                    </a:p>
                  </a:txBody>
                  <a:tcPr anchor="ctr"/>
                </a:tc>
                <a:tc>
                  <a:txBody>
                    <a:bodyPr/>
                    <a:lstStyle/>
                    <a:p>
                      <a:r>
                        <a:rPr lang="en-US" sz="1200" b="0" i="0">
                          <a:solidFill>
                            <a:srgbClr val="374151"/>
                          </a:solidFill>
                          <a:effectLst/>
                          <a:latin typeface="TimesNewRomanPSMT"/>
                        </a:rPr>
                        <a:t>Fresh cotton plant </a:t>
                      </a:r>
                      <a:endParaRPr lang="en-US">
                        <a:effectLst/>
                      </a:endParaRPr>
                    </a:p>
                  </a:txBody>
                  <a:tcPr anchor="ctr"/>
                </a:tc>
                <a:tc>
                  <a:txBody>
                    <a:bodyPr/>
                    <a:lstStyle/>
                    <a:p>
                      <a:r>
                        <a:rPr lang="en-US" sz="1200" b="0" i="0">
                          <a:solidFill>
                            <a:srgbClr val="374151"/>
                          </a:solidFill>
                          <a:effectLst/>
                          <a:latin typeface="TimesNewRomanPSMT"/>
                        </a:rPr>
                        <a:t>Fresh cotton plant </a:t>
                      </a:r>
                      <a:endParaRPr lang="en-US">
                        <a:effectLst/>
                      </a:endParaRPr>
                    </a:p>
                  </a:txBody>
                  <a:tcPr anchor="ctr"/>
                </a:tc>
                <a:tc>
                  <a:txBody>
                    <a:bodyPr/>
                    <a:lstStyle/>
                    <a:p>
                      <a:r>
                        <a:rPr lang="en-US" sz="1200" b="0" i="0">
                          <a:solidFill>
                            <a:srgbClr val="374151"/>
                          </a:solidFill>
                          <a:effectLst/>
                          <a:latin typeface="SegoeUISymbol"/>
                        </a:rPr>
                        <a:t>✓</a:t>
                      </a:r>
                      <a:endParaRPr lang="en-US">
                        <a:effectLst/>
                      </a:endParaRPr>
                    </a:p>
                  </a:txBody>
                  <a:tcPr anchor="ctr"/>
                </a:tc>
                <a:extLst>
                  <a:ext uri="{0D108BD9-81ED-4DB2-BD59-A6C34878D82A}">
                    <a16:rowId xmlns:a16="http://schemas.microsoft.com/office/drawing/2014/main" val="1290591186"/>
                  </a:ext>
                </a:extLst>
              </a:tr>
              <a:tr h="435605">
                <a:tc>
                  <a:txBody>
                    <a:bodyPr/>
                    <a:lstStyle/>
                    <a:p>
                      <a:r>
                        <a:rPr lang="en-US" sz="1200" b="0" i="0">
                          <a:solidFill>
                            <a:srgbClr val="374151"/>
                          </a:solidFill>
                          <a:effectLst/>
                          <a:latin typeface="TimesNewRomanPSMT"/>
                        </a:rPr>
                        <a:t>Image 7 </a:t>
                      </a:r>
                      <a:endParaRPr lang="en-US">
                        <a:effectLst/>
                      </a:endParaRPr>
                    </a:p>
                  </a:txBody>
                  <a:tcPr anchor="ctr"/>
                </a:tc>
                <a:tc>
                  <a:txBody>
                    <a:bodyPr/>
                    <a:lstStyle/>
                    <a:p>
                      <a:r>
                        <a:rPr lang="en-US" sz="1200" b="0" i="0">
                          <a:solidFill>
                            <a:srgbClr val="374151"/>
                          </a:solidFill>
                          <a:effectLst/>
                          <a:latin typeface="TimesNewRomanPSMT"/>
                        </a:rPr>
                        <a:t>Diseased cotton plant </a:t>
                      </a:r>
                      <a:endParaRPr lang="en-US">
                        <a:effectLst/>
                      </a:endParaRPr>
                    </a:p>
                  </a:txBody>
                  <a:tcPr anchor="ctr"/>
                </a:tc>
                <a:tc>
                  <a:txBody>
                    <a:bodyPr/>
                    <a:lstStyle/>
                    <a:p>
                      <a:r>
                        <a:rPr lang="en-US" sz="1200" b="0" i="0">
                          <a:solidFill>
                            <a:srgbClr val="374151"/>
                          </a:solidFill>
                          <a:effectLst/>
                          <a:latin typeface="TimesNewRomanPSMT"/>
                        </a:rPr>
                        <a:t>Diseased cotton plant </a:t>
                      </a:r>
                      <a:endParaRPr lang="en-US">
                        <a:effectLst/>
                      </a:endParaRPr>
                    </a:p>
                  </a:txBody>
                  <a:tcPr anchor="ctr"/>
                </a:tc>
                <a:tc>
                  <a:txBody>
                    <a:bodyPr/>
                    <a:lstStyle/>
                    <a:p>
                      <a:r>
                        <a:rPr lang="en-US" sz="1200" b="0" i="0">
                          <a:solidFill>
                            <a:srgbClr val="374151"/>
                          </a:solidFill>
                          <a:effectLst/>
                          <a:latin typeface="SegoeUISymbol"/>
                        </a:rPr>
                        <a:t>✓</a:t>
                      </a:r>
                      <a:endParaRPr lang="en-US">
                        <a:effectLst/>
                      </a:endParaRPr>
                    </a:p>
                  </a:txBody>
                  <a:tcPr anchor="ctr"/>
                </a:tc>
                <a:extLst>
                  <a:ext uri="{0D108BD9-81ED-4DB2-BD59-A6C34878D82A}">
                    <a16:rowId xmlns:a16="http://schemas.microsoft.com/office/drawing/2014/main" val="3790492832"/>
                  </a:ext>
                </a:extLst>
              </a:tr>
              <a:tr h="435605">
                <a:tc>
                  <a:txBody>
                    <a:bodyPr/>
                    <a:lstStyle/>
                    <a:p>
                      <a:r>
                        <a:rPr lang="en-US" sz="1200" b="0" i="0">
                          <a:solidFill>
                            <a:srgbClr val="374151"/>
                          </a:solidFill>
                          <a:effectLst/>
                          <a:latin typeface="TimesNewRomanPSMT"/>
                        </a:rPr>
                        <a:t>Image 8 </a:t>
                      </a:r>
                      <a:endParaRPr lang="en-US">
                        <a:effectLst/>
                      </a:endParaRPr>
                    </a:p>
                  </a:txBody>
                  <a:tcPr anchor="ctr"/>
                </a:tc>
                <a:tc>
                  <a:txBody>
                    <a:bodyPr/>
                    <a:lstStyle/>
                    <a:p>
                      <a:r>
                        <a:rPr lang="en-US" sz="1200" b="0" i="0">
                          <a:solidFill>
                            <a:srgbClr val="374151"/>
                          </a:solidFill>
                          <a:effectLst/>
                          <a:latin typeface="TimesNewRomanPSMT"/>
                        </a:rPr>
                        <a:t>Fresh cotton leaf </a:t>
                      </a:r>
                      <a:endParaRPr lang="en-US">
                        <a:effectLst/>
                      </a:endParaRPr>
                    </a:p>
                  </a:txBody>
                  <a:tcPr anchor="ctr"/>
                </a:tc>
                <a:tc>
                  <a:txBody>
                    <a:bodyPr/>
                    <a:lstStyle/>
                    <a:p>
                      <a:r>
                        <a:rPr lang="en-US" sz="1200" b="0" i="0">
                          <a:solidFill>
                            <a:srgbClr val="374151"/>
                          </a:solidFill>
                          <a:effectLst/>
                          <a:latin typeface="TimesNewRomanPSMT"/>
                        </a:rPr>
                        <a:t>Fresh cotton leaf </a:t>
                      </a:r>
                      <a:endParaRPr lang="en-US">
                        <a:effectLst/>
                      </a:endParaRPr>
                    </a:p>
                  </a:txBody>
                  <a:tcPr anchor="ctr"/>
                </a:tc>
                <a:tc>
                  <a:txBody>
                    <a:bodyPr/>
                    <a:lstStyle/>
                    <a:p>
                      <a:r>
                        <a:rPr lang="en-US" sz="1200" b="0" i="0">
                          <a:solidFill>
                            <a:srgbClr val="374151"/>
                          </a:solidFill>
                          <a:effectLst/>
                          <a:latin typeface="SegoeUISymbol"/>
                        </a:rPr>
                        <a:t>✓</a:t>
                      </a:r>
                      <a:endParaRPr lang="en-US">
                        <a:effectLst/>
                      </a:endParaRPr>
                    </a:p>
                  </a:txBody>
                  <a:tcPr anchor="ctr"/>
                </a:tc>
                <a:extLst>
                  <a:ext uri="{0D108BD9-81ED-4DB2-BD59-A6C34878D82A}">
                    <a16:rowId xmlns:a16="http://schemas.microsoft.com/office/drawing/2014/main" val="3348327262"/>
                  </a:ext>
                </a:extLst>
              </a:tr>
              <a:tr h="435605">
                <a:tc>
                  <a:txBody>
                    <a:bodyPr/>
                    <a:lstStyle/>
                    <a:p>
                      <a:r>
                        <a:rPr lang="en-US" sz="1200" b="0" i="0">
                          <a:solidFill>
                            <a:srgbClr val="374151"/>
                          </a:solidFill>
                          <a:effectLst/>
                          <a:latin typeface="TimesNewRomanPSMT"/>
                        </a:rPr>
                        <a:t>Image 9 </a:t>
                      </a:r>
                      <a:endParaRPr lang="en-US">
                        <a:effectLst/>
                      </a:endParaRPr>
                    </a:p>
                  </a:txBody>
                  <a:tcPr anchor="ctr"/>
                </a:tc>
                <a:tc>
                  <a:txBody>
                    <a:bodyPr/>
                    <a:lstStyle/>
                    <a:p>
                      <a:r>
                        <a:rPr lang="en-US" sz="1200" b="0" i="0">
                          <a:solidFill>
                            <a:srgbClr val="374151"/>
                          </a:solidFill>
                          <a:effectLst/>
                          <a:latin typeface="TimesNewRomanPSMT"/>
                        </a:rPr>
                        <a:t>Diseased cotton leaf </a:t>
                      </a:r>
                      <a:endParaRPr lang="en-US">
                        <a:effectLst/>
                      </a:endParaRPr>
                    </a:p>
                  </a:txBody>
                  <a:tcPr anchor="ctr"/>
                </a:tc>
                <a:tc>
                  <a:txBody>
                    <a:bodyPr/>
                    <a:lstStyle/>
                    <a:p>
                      <a:r>
                        <a:rPr lang="en-US" sz="1200" b="0" i="0">
                          <a:solidFill>
                            <a:srgbClr val="374151"/>
                          </a:solidFill>
                          <a:effectLst/>
                          <a:latin typeface="TimesNewRomanPSMT"/>
                        </a:rPr>
                        <a:t>Fresh cotton leaf </a:t>
                      </a:r>
                      <a:endParaRPr lang="en-US">
                        <a:effectLst/>
                      </a:endParaRPr>
                    </a:p>
                  </a:txBody>
                  <a:tcPr anchor="ctr"/>
                </a:tc>
                <a:tc>
                  <a:txBody>
                    <a:bodyPr/>
                    <a:lstStyle/>
                    <a:p>
                      <a:r>
                        <a:rPr lang="en-US" sz="1200" b="0" i="0">
                          <a:solidFill>
                            <a:srgbClr val="374151"/>
                          </a:solidFill>
                          <a:effectLst/>
                          <a:latin typeface="SegoeUISymbol"/>
                        </a:rPr>
                        <a:t>✗</a:t>
                      </a:r>
                      <a:endParaRPr lang="en-US">
                        <a:effectLst/>
                      </a:endParaRPr>
                    </a:p>
                  </a:txBody>
                  <a:tcPr anchor="ctr"/>
                </a:tc>
                <a:extLst>
                  <a:ext uri="{0D108BD9-81ED-4DB2-BD59-A6C34878D82A}">
                    <a16:rowId xmlns:a16="http://schemas.microsoft.com/office/drawing/2014/main" val="249625267"/>
                  </a:ext>
                </a:extLst>
              </a:tr>
              <a:tr h="435605">
                <a:tc>
                  <a:txBody>
                    <a:bodyPr/>
                    <a:lstStyle/>
                    <a:p>
                      <a:r>
                        <a:rPr lang="en-US" sz="1200" b="0" i="0">
                          <a:solidFill>
                            <a:srgbClr val="374151"/>
                          </a:solidFill>
                          <a:effectLst/>
                          <a:latin typeface="TimesNewRomanPSMT"/>
                        </a:rPr>
                        <a:t>Image 10 </a:t>
                      </a:r>
                      <a:endParaRPr lang="en-US">
                        <a:effectLst/>
                      </a:endParaRPr>
                    </a:p>
                  </a:txBody>
                  <a:tcPr anchor="ctr"/>
                </a:tc>
                <a:tc>
                  <a:txBody>
                    <a:bodyPr/>
                    <a:lstStyle/>
                    <a:p>
                      <a:r>
                        <a:rPr lang="en-US" sz="1200" b="0" i="0">
                          <a:solidFill>
                            <a:srgbClr val="374151"/>
                          </a:solidFill>
                          <a:effectLst/>
                          <a:latin typeface="TimesNewRomanPSMT"/>
                        </a:rPr>
                        <a:t>Fresh cotton plant </a:t>
                      </a:r>
                      <a:endParaRPr lang="en-US">
                        <a:effectLst/>
                      </a:endParaRPr>
                    </a:p>
                  </a:txBody>
                  <a:tcPr anchor="ctr"/>
                </a:tc>
                <a:tc>
                  <a:txBody>
                    <a:bodyPr/>
                    <a:lstStyle/>
                    <a:p>
                      <a:r>
                        <a:rPr lang="en-US" sz="1200" b="0" i="0">
                          <a:solidFill>
                            <a:srgbClr val="374151"/>
                          </a:solidFill>
                          <a:effectLst/>
                          <a:latin typeface="TimesNewRomanPSMT"/>
                        </a:rPr>
                        <a:t>Fresh cotton plant </a:t>
                      </a:r>
                      <a:endParaRPr lang="en-US">
                        <a:effectLst/>
                      </a:endParaRPr>
                    </a:p>
                  </a:txBody>
                  <a:tcPr anchor="ctr"/>
                </a:tc>
                <a:tc>
                  <a:txBody>
                    <a:bodyPr/>
                    <a:lstStyle/>
                    <a:p>
                      <a:r>
                        <a:rPr lang="en-US" sz="1200" b="0" i="0" dirty="0">
                          <a:solidFill>
                            <a:srgbClr val="374151"/>
                          </a:solidFill>
                          <a:effectLst/>
                          <a:latin typeface="SegoeUISymbol"/>
                        </a:rPr>
                        <a:t>✓</a:t>
                      </a:r>
                      <a:endParaRPr lang="en-US" dirty="0">
                        <a:effectLst/>
                      </a:endParaRPr>
                    </a:p>
                  </a:txBody>
                  <a:tcPr anchor="ctr"/>
                </a:tc>
                <a:extLst>
                  <a:ext uri="{0D108BD9-81ED-4DB2-BD59-A6C34878D82A}">
                    <a16:rowId xmlns:a16="http://schemas.microsoft.com/office/drawing/2014/main" val="3939203419"/>
                  </a:ext>
                </a:extLst>
              </a:tr>
            </a:tbl>
          </a:graphicData>
        </a:graphic>
      </p:graphicFrame>
      <p:sp>
        <p:nvSpPr>
          <p:cNvPr id="4" name="Slide Number Placeholder 3"/>
          <p:cNvSpPr>
            <a:spLocks noGrp="1"/>
          </p:cNvSpPr>
          <p:nvPr>
            <p:ph type="sldNum" idx="12"/>
          </p:nvPr>
        </p:nvSpPr>
        <p:spPr/>
        <p:txBody>
          <a:bodyPr>
            <a:noAutofit/>
          </a:bodyPr>
          <a:lstStyle/>
          <a:p>
            <a:pPr marL="0" lvl="0" indent="0" algn="r" rtl="0">
              <a:spcBef>
                <a:spcPts val="0"/>
              </a:spcBef>
              <a:spcAft>
                <a:spcPts val="0"/>
              </a:spcAft>
              <a:buNone/>
            </a:pPr>
            <a:r>
              <a:rPr lang="en"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16</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4"/>
        <p:cNvGrpSpPr/>
        <p:nvPr/>
      </p:nvGrpSpPr>
      <p:grpSpPr>
        <a:xfrm>
          <a:off x="0" y="0"/>
          <a:ext cx="0" cy="0"/>
          <a:chOff x="0" y="0"/>
          <a:chExt cx="0" cy="0"/>
        </a:xfrm>
      </p:grpSpPr>
      <p:sp>
        <p:nvSpPr>
          <p:cNvPr id="125" name="Google Shape;125;p21"/>
          <p:cNvSpPr txBox="1">
            <a:spLocks noGrp="1"/>
          </p:cNvSpPr>
          <p:nvPr>
            <p:ph type="title"/>
          </p:nvPr>
        </p:nvSpPr>
        <p:spPr>
          <a:xfrm>
            <a:off x="635000" y="635000"/>
            <a:ext cx="4445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b="1" dirty="0">
                <a:solidFill>
                  <a:srgbClr val="000000"/>
                </a:solidFill>
                <a:latin typeface="League Spartan"/>
                <a:ea typeface="League Spartan"/>
                <a:cs typeface="League Spartan"/>
                <a:sym typeface="League Spartan"/>
              </a:rPr>
              <a:t>Testing and Evaluation</a:t>
            </a:r>
            <a:endParaRPr sz="2400" b="1" dirty="0">
              <a:solidFill>
                <a:srgbClr val="000000"/>
              </a:solidFill>
              <a:latin typeface="League Spartan"/>
              <a:ea typeface="League Spartan"/>
              <a:cs typeface="League Spartan"/>
              <a:sym typeface="League Spartan"/>
            </a:endParaRPr>
          </a:p>
        </p:txBody>
      </p:sp>
      <p:sp>
        <p:nvSpPr>
          <p:cNvPr id="126" name="Google Shape;126;p21"/>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p21"/>
          <p:cNvSpPr txBox="1"/>
          <p:nvPr/>
        </p:nvSpPr>
        <p:spPr>
          <a:xfrm>
            <a:off x="635000" y="1118900"/>
            <a:ext cx="8221921" cy="2843305"/>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Font typeface="Inter"/>
              <a:buChar char="●"/>
            </a:pPr>
            <a:r>
              <a:rPr lang="en" sz="2000" dirty="0">
                <a:latin typeface="Times New Roman" panose="02020603050405020304" pitchFamily="18" charset="0"/>
                <a:ea typeface="Inter"/>
                <a:cs typeface="Times New Roman" panose="02020603050405020304" pitchFamily="18" charset="0"/>
                <a:sym typeface="Inter"/>
              </a:rPr>
              <a:t>Ensure functionality and accuracy of web page and Android app</a:t>
            </a:r>
            <a:endParaRPr sz="2000" dirty="0">
              <a:latin typeface="Times New Roman" panose="02020603050405020304" pitchFamily="18" charset="0"/>
              <a:ea typeface="Inter"/>
              <a:cs typeface="Times New Roman" panose="02020603050405020304" pitchFamily="18" charset="0"/>
              <a:sym typeface="Inter"/>
            </a:endParaRPr>
          </a:p>
          <a:p>
            <a:pPr marL="457200" lvl="0" indent="-317500" algn="l" rtl="0">
              <a:spcBef>
                <a:spcPts val="0"/>
              </a:spcBef>
              <a:spcAft>
                <a:spcPts val="0"/>
              </a:spcAft>
              <a:buSzPts val="1400"/>
              <a:buFont typeface="Inter"/>
              <a:buChar char="●"/>
            </a:pPr>
            <a:r>
              <a:rPr lang="en" sz="2000" dirty="0">
                <a:latin typeface="Times New Roman" panose="02020603050405020304" pitchFamily="18" charset="0"/>
                <a:ea typeface="Inter"/>
                <a:cs typeface="Times New Roman" panose="02020603050405020304" pitchFamily="18" charset="0"/>
                <a:sym typeface="Inter"/>
              </a:rPr>
              <a:t>Simulate user interactions and verify predictions</a:t>
            </a:r>
            <a:endParaRPr sz="2000" dirty="0">
              <a:latin typeface="Times New Roman" panose="02020603050405020304" pitchFamily="18" charset="0"/>
              <a:ea typeface="Inter"/>
              <a:cs typeface="Times New Roman" panose="02020603050405020304" pitchFamily="18" charset="0"/>
              <a:sym typeface="Inter"/>
            </a:endParaRPr>
          </a:p>
          <a:p>
            <a:pPr marL="457200" lvl="0" indent="-317500" algn="l" rtl="0">
              <a:spcBef>
                <a:spcPts val="0"/>
              </a:spcBef>
              <a:spcAft>
                <a:spcPts val="0"/>
              </a:spcAft>
              <a:buSzPts val="1400"/>
              <a:buFont typeface="Inter"/>
              <a:buChar char="●"/>
            </a:pPr>
            <a:r>
              <a:rPr lang="en" sz="2000" dirty="0">
                <a:latin typeface="Times New Roman" panose="02020603050405020304" pitchFamily="18" charset="0"/>
                <a:ea typeface="Inter"/>
                <a:cs typeface="Times New Roman" panose="02020603050405020304" pitchFamily="18" charset="0"/>
                <a:sym typeface="Inter"/>
              </a:rPr>
              <a:t>Thorough testing conducted on both platforms</a:t>
            </a:r>
            <a:endParaRPr sz="2000" dirty="0">
              <a:latin typeface="Times New Roman" panose="02020603050405020304" pitchFamily="18" charset="0"/>
              <a:ea typeface="Inter"/>
              <a:cs typeface="Times New Roman" panose="02020603050405020304" pitchFamily="18" charset="0"/>
              <a:sym typeface="Inter"/>
            </a:endParaRPr>
          </a:p>
          <a:p>
            <a:pPr marL="457200" lvl="0" indent="-317500" algn="l" rtl="0">
              <a:spcBef>
                <a:spcPts val="0"/>
              </a:spcBef>
              <a:spcAft>
                <a:spcPts val="0"/>
              </a:spcAft>
              <a:buSzPts val="1400"/>
              <a:buFont typeface="Inter"/>
              <a:buChar char="●"/>
            </a:pPr>
            <a:r>
              <a:rPr lang="en" sz="2000" dirty="0">
                <a:latin typeface="Times New Roman" panose="02020603050405020304" pitchFamily="18" charset="0"/>
                <a:ea typeface="Inter"/>
                <a:cs typeface="Times New Roman" panose="02020603050405020304" pitchFamily="18" charset="0"/>
                <a:sym typeface="Inter"/>
              </a:rPr>
              <a:t>Ground truth used to evaluate performance and accuracy</a:t>
            </a:r>
            <a:endParaRPr sz="2000" dirty="0">
              <a:latin typeface="Times New Roman" panose="02020603050405020304" pitchFamily="18" charset="0"/>
              <a:ea typeface="Inter"/>
              <a:cs typeface="Times New Roman" panose="02020603050405020304" pitchFamily="18" charset="0"/>
              <a:sym typeface="Inter"/>
            </a:endParaRPr>
          </a:p>
          <a:p>
            <a:pPr marL="457200" lvl="0" indent="-317500" algn="l" rtl="0">
              <a:spcBef>
                <a:spcPts val="0"/>
              </a:spcBef>
              <a:spcAft>
                <a:spcPts val="0"/>
              </a:spcAft>
              <a:buSzPts val="1400"/>
              <a:buFont typeface="Inter"/>
              <a:buChar char="●"/>
            </a:pPr>
            <a:r>
              <a:rPr lang="en" sz="2000" dirty="0">
                <a:latin typeface="Times New Roman" panose="02020603050405020304" pitchFamily="18" charset="0"/>
                <a:ea typeface="Inter"/>
                <a:cs typeface="Times New Roman" panose="02020603050405020304" pitchFamily="18" charset="0"/>
                <a:sym typeface="Inter"/>
              </a:rPr>
              <a:t>Potential of IT-based solutions in the field of agriculture</a:t>
            </a:r>
          </a:p>
          <a:p>
            <a:pPr marL="457200" lvl="0" indent="-317500" algn="l" rtl="0">
              <a:spcBef>
                <a:spcPts val="0"/>
              </a:spcBef>
              <a:spcAft>
                <a:spcPts val="0"/>
              </a:spcAft>
              <a:buSzPts val="1400"/>
              <a:buFont typeface="Inter"/>
              <a:buChar char="●"/>
            </a:pPr>
            <a:r>
              <a:rPr lang="en-US" sz="2000" dirty="0">
                <a:latin typeface="Times New Roman" panose="02020603050405020304" pitchFamily="18" charset="0"/>
                <a:ea typeface="Inter"/>
                <a:cs typeface="Times New Roman" panose="02020603050405020304" pitchFamily="18" charset="0"/>
                <a:sym typeface="Inter"/>
              </a:rPr>
              <a:t>System detects cotton diseases with high accuracy</a:t>
            </a:r>
          </a:p>
          <a:p>
            <a:pPr marL="457200" lvl="0" indent="-317500" algn="l" rtl="0">
              <a:spcBef>
                <a:spcPts val="0"/>
              </a:spcBef>
              <a:spcAft>
                <a:spcPts val="0"/>
              </a:spcAft>
              <a:buSzPts val="1400"/>
              <a:buFont typeface="Inter"/>
              <a:buChar char="●"/>
            </a:pPr>
            <a:r>
              <a:rPr lang="en-US" sz="2000" dirty="0">
                <a:latin typeface="Times New Roman" panose="02020603050405020304" pitchFamily="18" charset="0"/>
                <a:ea typeface="Inter"/>
                <a:cs typeface="Times New Roman" panose="02020603050405020304" pitchFamily="18" charset="0"/>
                <a:sym typeface="Inter"/>
              </a:rPr>
              <a:t>Promising results that can benefit farmers and agricultural professionals</a:t>
            </a:r>
          </a:p>
        </p:txBody>
      </p:sp>
      <p:sp>
        <p:nvSpPr>
          <p:cNvPr id="129" name="Google Shape;129;p21"/>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sp>
        <p:nvSpPr>
          <p:cNvPr id="3" name="Slide Number Placeholder 2"/>
          <p:cNvSpPr>
            <a:spLocks noGrp="1"/>
          </p:cNvSpPr>
          <p:nvPr>
            <p:ph type="sldNum" idx="12"/>
          </p:nvPr>
        </p:nvSpPr>
        <p:spPr/>
        <p:txBody>
          <a:bodyPr>
            <a:noAutofit/>
          </a:bodyPr>
          <a:lstStyle/>
          <a:p>
            <a:pPr marL="0" lvl="0" indent="0" algn="r" rtl="0">
              <a:spcBef>
                <a:spcPts val="0"/>
              </a:spcBef>
              <a:spcAft>
                <a:spcPts val="0"/>
              </a:spcAft>
              <a:buNone/>
            </a:pPr>
            <a:r>
              <a:rPr lang="en"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61508" y="323259"/>
            <a:ext cx="7655441" cy="499434"/>
          </a:xfrm>
          <a:prstGeom prst="rect">
            <a:avLst/>
          </a:prstGeom>
        </p:spPr>
        <p:txBody>
          <a:bodyPr spcFirstLastPara="1" wrap="square" lIns="91425" tIns="91425" rIns="91425" bIns="91425" anchor="b" anchorCtr="0">
            <a:noAutofit/>
          </a:bodyPr>
          <a:lstStyle/>
          <a:p>
            <a:pPr algn="l"/>
            <a:r>
              <a:rPr lang="en-US" sz="2800" b="1" dirty="0">
                <a:solidFill>
                  <a:schemeClr val="tx1"/>
                </a:solidFill>
                <a:latin typeface="Times New Roman" panose="02020603050405020304" pitchFamily="18" charset="0"/>
                <a:cs typeface="Times New Roman" panose="02020603050405020304" pitchFamily="18" charset="0"/>
              </a:rPr>
              <a:t>Limitations of the Solution</a:t>
            </a:r>
          </a:p>
        </p:txBody>
      </p:sp>
      <p:sp>
        <p:nvSpPr>
          <p:cNvPr id="55" name="Google Shape;55;p13"/>
          <p:cNvSpPr txBox="1">
            <a:spLocks noGrp="1"/>
          </p:cNvSpPr>
          <p:nvPr>
            <p:ph type="subTitle" idx="1"/>
          </p:nvPr>
        </p:nvSpPr>
        <p:spPr>
          <a:xfrm>
            <a:off x="361508" y="705734"/>
            <a:ext cx="8420984" cy="4015121"/>
          </a:xfrm>
          <a:prstGeom prst="rect">
            <a:avLst/>
          </a:prstGeom>
        </p:spPr>
        <p:txBody>
          <a:bodyPr spcFirstLastPara="1" wrap="square" lIns="91425" tIns="91425" rIns="91425" bIns="91425" anchor="t" anchorCtr="0">
            <a:noAutofit/>
          </a:bodyPr>
          <a:lstStyle/>
          <a:p>
            <a:pPr marL="114300" indent="0" algn="just"/>
            <a:r>
              <a:rPr lang="en-US" sz="2000" b="0" i="0" dirty="0">
                <a:solidFill>
                  <a:schemeClr val="tx1"/>
                </a:solidFill>
                <a:effectLst/>
                <a:latin typeface="Times New Roman" panose="02020603050405020304" pitchFamily="18" charset="0"/>
                <a:cs typeface="Times New Roman" panose="02020603050405020304" pitchFamily="18" charset="0"/>
              </a:rPr>
              <a:t>It is important to note that the proposed solution is specifically designed for the identification and prediction of diseases in cotton plants and leaves. It may not be able to accurately identify diseases or provide predictions for images of plants other than cotton</a:t>
            </a:r>
            <a:r>
              <a:rPr lang="en-US" sz="1800" dirty="0">
                <a:effectLst/>
                <a:latin typeface="Times New Roman" panose="02020603050405020304" pitchFamily="18" charset="0"/>
                <a:ea typeface="Times New Roman" panose="02020603050405020304" pitchFamily="18" charset="0"/>
              </a:rPr>
              <a:t>, </a:t>
            </a:r>
            <a:r>
              <a:rPr lang="en-US" sz="1800" dirty="0">
                <a:solidFill>
                  <a:schemeClr val="tx1"/>
                </a:solidFill>
                <a:effectLst/>
                <a:latin typeface="Times New Roman" panose="02020603050405020304" pitchFamily="18" charset="0"/>
                <a:ea typeface="Times New Roman" panose="02020603050405020304" pitchFamily="18" charset="0"/>
              </a:rPr>
              <a:t>the scope of this study is limited to cotton plants and leaves and may not be applicable to other crops.</a:t>
            </a:r>
            <a:endParaRPr lang="en-US" sz="2000" b="0" i="0" dirty="0">
              <a:solidFill>
                <a:schemeClr val="tx1"/>
              </a:solidFill>
              <a:effectLst/>
              <a:latin typeface="Times New Roman" panose="02020603050405020304" pitchFamily="18" charset="0"/>
              <a:cs typeface="Times New Roman" panose="02020603050405020304" pitchFamily="18" charset="0"/>
            </a:endParaRPr>
          </a:p>
          <a:p>
            <a:pPr marL="857250" lvl="1" indent="-285750" algn="l">
              <a:buFont typeface="Arial" panose="020B0604020202020204" pitchFamily="34" charset="0"/>
              <a:buChar char="•"/>
            </a:pPr>
            <a:r>
              <a:rPr lang="en-US" sz="2000" b="0" i="0" dirty="0">
                <a:solidFill>
                  <a:schemeClr val="tx1"/>
                </a:solidFill>
                <a:effectLst/>
                <a:latin typeface="Times New Roman" panose="02020603050405020304" pitchFamily="18" charset="0"/>
                <a:cs typeface="Times New Roman" panose="02020603050405020304" pitchFamily="18" charset="0"/>
              </a:rPr>
              <a:t>Dataset Bias</a:t>
            </a:r>
          </a:p>
          <a:p>
            <a:pPr marL="857250" lvl="1" indent="-285750" algn="l">
              <a:buFont typeface="Arial" panose="020B0604020202020204" pitchFamily="34" charset="0"/>
              <a:buChar char="•"/>
            </a:pPr>
            <a:r>
              <a:rPr lang="en-US" sz="2000" b="0" i="0" dirty="0">
                <a:solidFill>
                  <a:schemeClr val="tx1"/>
                </a:solidFill>
                <a:effectLst/>
                <a:latin typeface="Times New Roman" panose="02020603050405020304" pitchFamily="18" charset="0"/>
                <a:cs typeface="Times New Roman" panose="02020603050405020304" pitchFamily="18" charset="0"/>
              </a:rPr>
              <a:t>Sensitivity to Environmental Factors</a:t>
            </a:r>
          </a:p>
          <a:p>
            <a:pPr marL="857250" lvl="1" indent="-285750" algn="l">
              <a:buFont typeface="Arial" panose="020B0604020202020204" pitchFamily="34" charset="0"/>
              <a:buChar char="•"/>
            </a:pPr>
            <a:r>
              <a:rPr lang="en-US" sz="2000" b="0" i="0" dirty="0">
                <a:solidFill>
                  <a:schemeClr val="tx1"/>
                </a:solidFill>
                <a:effectLst/>
                <a:latin typeface="Times New Roman" panose="02020603050405020304" pitchFamily="18" charset="0"/>
                <a:cs typeface="Times New Roman" panose="02020603050405020304" pitchFamily="18" charset="0"/>
              </a:rPr>
              <a:t>Limited Disease Coverage</a:t>
            </a:r>
          </a:p>
          <a:p>
            <a:pPr marL="857250" lvl="1" indent="-285750" algn="l">
              <a:buFont typeface="Arial" panose="020B0604020202020204" pitchFamily="34" charset="0"/>
              <a:buChar char="•"/>
            </a:pPr>
            <a:r>
              <a:rPr lang="en-US" sz="2000" b="0" i="0" dirty="0">
                <a:solidFill>
                  <a:schemeClr val="tx1"/>
                </a:solidFill>
                <a:effectLst/>
                <a:latin typeface="Times New Roman" panose="02020603050405020304" pitchFamily="18" charset="0"/>
                <a:cs typeface="Times New Roman" panose="02020603050405020304" pitchFamily="18" charset="0"/>
              </a:rPr>
              <a:t>Hardware Requirements</a:t>
            </a:r>
          </a:p>
          <a:p>
            <a:pPr marL="857250" lvl="1" indent="-285750" algn="l">
              <a:buFont typeface="Arial" panose="020B0604020202020204" pitchFamily="34" charset="0"/>
              <a:buChar char="•"/>
            </a:pPr>
            <a:r>
              <a:rPr lang="en-US" sz="2000" b="0" i="0" dirty="0">
                <a:solidFill>
                  <a:schemeClr val="tx1"/>
                </a:solidFill>
                <a:effectLst/>
                <a:latin typeface="Times New Roman" panose="02020603050405020304" pitchFamily="18" charset="0"/>
                <a:cs typeface="Times New Roman" panose="02020603050405020304" pitchFamily="18" charset="0"/>
              </a:rPr>
              <a:t>User-Dependent Image Quality</a:t>
            </a:r>
          </a:p>
          <a:p>
            <a:pPr marL="857250" lvl="1" indent="-285750" algn="l">
              <a:buFont typeface="Arial" panose="020B0604020202020204" pitchFamily="34" charset="0"/>
              <a:buChar char="•"/>
            </a:pPr>
            <a:r>
              <a:rPr lang="en-US" sz="2000" b="0" i="0" dirty="0">
                <a:solidFill>
                  <a:schemeClr val="tx1"/>
                </a:solidFill>
                <a:effectLst/>
                <a:latin typeface="Times New Roman" panose="02020603050405020304" pitchFamily="18" charset="0"/>
                <a:cs typeface="Times New Roman" panose="02020603050405020304" pitchFamily="18" charset="0"/>
              </a:rPr>
              <a:t>Continuous Model Updates</a:t>
            </a:r>
          </a:p>
        </p:txBody>
      </p:sp>
      <p:sp>
        <p:nvSpPr>
          <p:cNvPr id="56" name="Google Shape;56;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 name="Rectangle 5"/>
          <p:cNvSpPr/>
          <p:nvPr/>
        </p:nvSpPr>
        <p:spPr>
          <a:xfrm>
            <a:off x="0" y="4609322"/>
            <a:ext cx="634482" cy="534178"/>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18</a:t>
            </a:r>
          </a:p>
        </p:txBody>
      </p:sp>
    </p:spTree>
    <p:extLst>
      <p:ext uri="{BB962C8B-B14F-4D97-AF65-F5344CB8AC3E}">
        <p14:creationId xmlns:p14="http://schemas.microsoft.com/office/powerpoint/2010/main" val="27505777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773950" y="694234"/>
            <a:ext cx="4738757" cy="49943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b="1" dirty="0">
                <a:solidFill>
                  <a:srgbClr val="000000"/>
                </a:solidFill>
                <a:latin typeface="League Spartan"/>
                <a:ea typeface="League Spartan"/>
                <a:cs typeface="League Spartan"/>
                <a:sym typeface="League Spartan"/>
              </a:rPr>
              <a:t>Presentation Outline</a:t>
            </a:r>
            <a:endParaRPr sz="3600" b="1" dirty="0">
              <a:solidFill>
                <a:srgbClr val="000000"/>
              </a:solidFill>
              <a:latin typeface="League Spartan"/>
              <a:ea typeface="League Spartan"/>
              <a:cs typeface="League Spartan"/>
              <a:sym typeface="League Spartan"/>
            </a:endParaRPr>
          </a:p>
        </p:txBody>
      </p:sp>
      <p:sp>
        <p:nvSpPr>
          <p:cNvPr id="55" name="Google Shape;55;p13"/>
          <p:cNvSpPr txBox="1">
            <a:spLocks noGrp="1"/>
          </p:cNvSpPr>
          <p:nvPr>
            <p:ph type="subTitle" idx="1"/>
          </p:nvPr>
        </p:nvSpPr>
        <p:spPr>
          <a:xfrm>
            <a:off x="1503084" y="999327"/>
            <a:ext cx="5009623" cy="3484658"/>
          </a:xfrm>
          <a:prstGeom prst="rect">
            <a:avLst/>
          </a:prstGeom>
        </p:spPr>
        <p:txBody>
          <a:bodyPr spcFirstLastPara="1" wrap="square" lIns="91425" tIns="91425" rIns="91425" bIns="91425" anchor="t" anchorCtr="0">
            <a:noAutofit/>
          </a:bodyPr>
          <a:lstStyle/>
          <a:p>
            <a:pPr marL="1600200" lvl="3" indent="-228600" algn="just">
              <a:lnSpc>
                <a:spcPct val="100000"/>
              </a:lnSpc>
              <a:spcBef>
                <a:spcPct val="20000"/>
              </a:spcBef>
              <a:buClrTx/>
              <a:buSzTx/>
              <a:buFont typeface="Wingdings" panose="05000000000000000000" pitchFamily="2" charset="2"/>
              <a:buChar char="Ø"/>
            </a:pPr>
            <a:r>
              <a:rPr lang="en-US" sz="2000" kern="1200" dirty="0">
                <a:solidFill>
                  <a:schemeClr val="tx1"/>
                </a:solidFill>
                <a:latin typeface="Times New Roman" panose="02020603050405020304" pitchFamily="18" charset="0"/>
                <a:ea typeface="+mn-ea"/>
                <a:cs typeface="Times New Roman" panose="02020603050405020304" pitchFamily="18" charset="0"/>
              </a:rPr>
              <a:t>Introduction</a:t>
            </a:r>
          </a:p>
          <a:p>
            <a:pPr marL="1600200" lvl="3" indent="-228600" algn="just">
              <a:lnSpc>
                <a:spcPct val="100000"/>
              </a:lnSpc>
              <a:spcBef>
                <a:spcPct val="20000"/>
              </a:spcBef>
              <a:buClrTx/>
              <a:buSzTx/>
              <a:buFont typeface="Wingdings" panose="05000000000000000000" pitchFamily="2" charset="2"/>
              <a:buChar char="Ø"/>
            </a:pPr>
            <a:r>
              <a:rPr lang="en-US" sz="2000" kern="1200" dirty="0">
                <a:solidFill>
                  <a:schemeClr val="tx1"/>
                </a:solidFill>
                <a:latin typeface="Times New Roman" panose="02020603050405020304" pitchFamily="18" charset="0"/>
                <a:ea typeface="+mn-ea"/>
                <a:cs typeface="Times New Roman" panose="02020603050405020304" pitchFamily="18" charset="0"/>
              </a:rPr>
              <a:t>Statement of the Problem</a:t>
            </a:r>
          </a:p>
          <a:p>
            <a:pPr marL="1600200" lvl="3" indent="-228600" algn="just">
              <a:lnSpc>
                <a:spcPct val="100000"/>
              </a:lnSpc>
              <a:spcBef>
                <a:spcPct val="20000"/>
              </a:spcBef>
              <a:buClrTx/>
              <a:buSzTx/>
              <a:buFont typeface="Wingdings" panose="05000000000000000000" pitchFamily="2" charset="2"/>
              <a:buChar char="Ø"/>
            </a:pPr>
            <a:r>
              <a:rPr lang="en-US" sz="2000" kern="1200" dirty="0">
                <a:solidFill>
                  <a:schemeClr val="tx1"/>
                </a:solidFill>
                <a:latin typeface="Times New Roman" panose="02020603050405020304" pitchFamily="18" charset="0"/>
                <a:ea typeface="+mn-ea"/>
                <a:cs typeface="Times New Roman" panose="02020603050405020304" pitchFamily="18" charset="0"/>
              </a:rPr>
              <a:t>Objectives</a:t>
            </a:r>
          </a:p>
          <a:p>
            <a:pPr marL="1600200" lvl="3" indent="-228600" algn="just">
              <a:lnSpc>
                <a:spcPct val="100000"/>
              </a:lnSpc>
              <a:spcBef>
                <a:spcPct val="20000"/>
              </a:spcBef>
              <a:buClrTx/>
              <a:buSzTx/>
              <a:buFont typeface="Wingdings" panose="05000000000000000000" pitchFamily="2" charset="2"/>
              <a:buChar char="Ø"/>
            </a:pPr>
            <a:r>
              <a:rPr lang="en-US" sz="2000" kern="1200" dirty="0">
                <a:solidFill>
                  <a:schemeClr val="tx1"/>
                </a:solidFill>
                <a:latin typeface="Times New Roman" panose="02020603050405020304" pitchFamily="18" charset="0"/>
                <a:ea typeface="+mn-ea"/>
                <a:cs typeface="Times New Roman" panose="02020603050405020304" pitchFamily="18" charset="0"/>
              </a:rPr>
              <a:t>Literature Review</a:t>
            </a:r>
          </a:p>
          <a:p>
            <a:pPr marL="1600200" lvl="3" indent="-228600" algn="just">
              <a:lnSpc>
                <a:spcPct val="100000"/>
              </a:lnSpc>
              <a:spcBef>
                <a:spcPct val="20000"/>
              </a:spcBef>
              <a:buClrTx/>
              <a:buSzTx/>
              <a:buFont typeface="Wingdings" panose="05000000000000000000" pitchFamily="2" charset="2"/>
              <a:buChar char="Ø"/>
            </a:pPr>
            <a:r>
              <a:rPr lang="en-US" sz="2000" kern="1200" dirty="0">
                <a:solidFill>
                  <a:schemeClr val="tx1"/>
                </a:solidFill>
                <a:latin typeface="Times New Roman" panose="02020603050405020304" pitchFamily="18" charset="0"/>
                <a:ea typeface="+mn-ea"/>
                <a:cs typeface="Times New Roman" panose="02020603050405020304" pitchFamily="18" charset="0"/>
              </a:rPr>
              <a:t>Methodology </a:t>
            </a:r>
          </a:p>
          <a:p>
            <a:pPr marL="1600200" lvl="3" indent="-228600" algn="just">
              <a:lnSpc>
                <a:spcPct val="100000"/>
              </a:lnSpc>
              <a:spcBef>
                <a:spcPct val="20000"/>
              </a:spcBef>
              <a:buClrTx/>
              <a:buSzTx/>
              <a:buFont typeface="Wingdings" panose="05000000000000000000" pitchFamily="2" charset="2"/>
              <a:buChar char="Ø"/>
            </a:pPr>
            <a:r>
              <a:rPr lang="en-US" sz="2000" kern="1200" dirty="0">
                <a:solidFill>
                  <a:schemeClr val="tx1"/>
                </a:solidFill>
                <a:latin typeface="Times New Roman" panose="02020603050405020304" pitchFamily="18" charset="0"/>
                <a:ea typeface="+mn-ea"/>
                <a:cs typeface="Times New Roman" panose="02020603050405020304" pitchFamily="18" charset="0"/>
              </a:rPr>
              <a:t>System Design</a:t>
            </a:r>
          </a:p>
          <a:p>
            <a:pPr marL="1600200" lvl="3" indent="-228600" algn="just">
              <a:lnSpc>
                <a:spcPct val="100000"/>
              </a:lnSpc>
              <a:spcBef>
                <a:spcPct val="20000"/>
              </a:spcBef>
              <a:buClrTx/>
              <a:buSzTx/>
              <a:buFont typeface="Wingdings" panose="05000000000000000000" pitchFamily="2" charset="2"/>
              <a:buChar char="Ø"/>
            </a:pPr>
            <a:r>
              <a:rPr lang="en-US" sz="2000" kern="1200" dirty="0">
                <a:solidFill>
                  <a:schemeClr val="tx1"/>
                </a:solidFill>
                <a:latin typeface="Times New Roman" panose="02020603050405020304" pitchFamily="18" charset="0"/>
                <a:ea typeface="+mn-ea"/>
                <a:cs typeface="Times New Roman" panose="02020603050405020304" pitchFamily="18" charset="0"/>
              </a:rPr>
              <a:t>Results and Discussion</a:t>
            </a:r>
          </a:p>
          <a:p>
            <a:pPr marL="1600200" lvl="3" indent="-228600" algn="just">
              <a:lnSpc>
                <a:spcPct val="100000"/>
              </a:lnSpc>
              <a:spcBef>
                <a:spcPct val="20000"/>
              </a:spcBef>
              <a:buClrTx/>
              <a:buSzTx/>
              <a:buFont typeface="Wingdings" panose="05000000000000000000" pitchFamily="2" charset="2"/>
              <a:buChar char="Ø"/>
            </a:pPr>
            <a:r>
              <a:rPr lang="en-US" sz="2000" kern="1200" dirty="0">
                <a:solidFill>
                  <a:schemeClr val="tx1"/>
                </a:solidFill>
                <a:latin typeface="Times New Roman" panose="02020603050405020304" pitchFamily="18" charset="0"/>
                <a:ea typeface="+mn-ea"/>
                <a:cs typeface="Times New Roman" panose="02020603050405020304" pitchFamily="18" charset="0"/>
              </a:rPr>
              <a:t>Conclusions</a:t>
            </a:r>
          </a:p>
          <a:p>
            <a:pPr marL="1600200" lvl="3" indent="-228600" algn="just">
              <a:lnSpc>
                <a:spcPct val="100000"/>
              </a:lnSpc>
              <a:spcBef>
                <a:spcPct val="20000"/>
              </a:spcBef>
              <a:buClrTx/>
              <a:buSzTx/>
              <a:buFont typeface="Wingdings" panose="05000000000000000000" pitchFamily="2" charset="2"/>
              <a:buChar char="Ø"/>
            </a:pPr>
            <a:r>
              <a:rPr lang="en-US" sz="2000" kern="1200" dirty="0">
                <a:solidFill>
                  <a:schemeClr val="tx1"/>
                </a:solidFill>
                <a:latin typeface="Times New Roman" panose="02020603050405020304" pitchFamily="18" charset="0"/>
                <a:ea typeface="+mn-ea"/>
                <a:cs typeface="Times New Roman" panose="02020603050405020304" pitchFamily="18" charset="0"/>
              </a:rPr>
              <a:t>Future </a:t>
            </a:r>
            <a:r>
              <a:rPr lang="en-US" sz="2000" dirty="0">
                <a:solidFill>
                  <a:schemeClr val="tx1"/>
                </a:solidFill>
                <a:latin typeface="Times New Roman" panose="02020603050405020304" pitchFamily="18" charset="0"/>
                <a:cs typeface="Times New Roman" panose="02020603050405020304" pitchFamily="18" charset="0"/>
              </a:rPr>
              <a:t>Directions</a:t>
            </a:r>
            <a:endParaRPr lang="en-US" sz="2000" kern="1200" dirty="0">
              <a:solidFill>
                <a:schemeClr val="tx1"/>
              </a:solidFill>
              <a:latin typeface="Times New Roman" panose="02020603050405020304" pitchFamily="18" charset="0"/>
              <a:ea typeface="+mn-ea"/>
              <a:cs typeface="Times New Roman" panose="02020603050405020304" pitchFamily="18" charset="0"/>
            </a:endParaRPr>
          </a:p>
        </p:txBody>
      </p:sp>
      <p:sp>
        <p:nvSpPr>
          <p:cNvPr id="56" name="Google Shape;56;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 name="Rectangle 1"/>
          <p:cNvSpPr/>
          <p:nvPr/>
        </p:nvSpPr>
        <p:spPr>
          <a:xfrm>
            <a:off x="0" y="4609322"/>
            <a:ext cx="634482" cy="534178"/>
          </a:xfrm>
          <a:prstGeom prst="rect">
            <a:avLst/>
          </a:prstGeom>
          <a:solidFill>
            <a:schemeClr val="bg1"/>
          </a:solidFill>
          <a:ln>
            <a:noFill/>
          </a:ln>
        </p:spPr>
        <p:style>
          <a:lnRef idx="2">
            <a:schemeClr val="accent4"/>
          </a:lnRef>
          <a:fillRef idx="1">
            <a:schemeClr val="lt1"/>
          </a:fillRef>
          <a:effectRef idx="0">
            <a:schemeClr val="accent4"/>
          </a:effectRef>
          <a:fontRef idx="minor">
            <a:schemeClr val="dk1"/>
          </a:fontRef>
        </p:style>
        <p:txBody>
          <a:bodyPr rtlCol="0" anchor="ctr"/>
          <a:lstStyle/>
          <a:p>
            <a:pPr algn="ctr"/>
            <a:r>
              <a:rPr lang="en-US"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1</a:t>
            </a:r>
            <a:endParaRPr lang="en-US" sz="2000" dirty="0">
              <a:solidFill>
                <a:srgbClr val="C00000"/>
              </a:solidFill>
            </a:endParaRPr>
          </a:p>
        </p:txBody>
      </p:sp>
    </p:spTree>
    <p:extLst>
      <p:ext uri="{BB962C8B-B14F-4D97-AF65-F5344CB8AC3E}">
        <p14:creationId xmlns:p14="http://schemas.microsoft.com/office/powerpoint/2010/main" val="31684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084522" y="339933"/>
            <a:ext cx="5092996" cy="499434"/>
          </a:xfrm>
          <a:prstGeom prst="rect">
            <a:avLst/>
          </a:prstGeom>
        </p:spPr>
        <p:txBody>
          <a:bodyPr spcFirstLastPara="1" wrap="square" lIns="91425" tIns="91425" rIns="91425" bIns="91425" anchor="b" anchorCtr="0">
            <a:noAutofit/>
          </a:bodyPr>
          <a:lstStyle/>
          <a:p>
            <a:pPr algn="l"/>
            <a:r>
              <a:rPr lang="en-US" sz="2800" b="1" dirty="0">
                <a:solidFill>
                  <a:schemeClr val="tx1"/>
                </a:solidFill>
                <a:latin typeface="Times New Roman" panose="02020603050405020304" pitchFamily="18" charset="0"/>
                <a:cs typeface="Times New Roman" panose="02020603050405020304" pitchFamily="18" charset="0"/>
              </a:rPr>
              <a:t>Conclusion</a:t>
            </a:r>
          </a:p>
        </p:txBody>
      </p:sp>
      <p:sp>
        <p:nvSpPr>
          <p:cNvPr id="55" name="Google Shape;55;p13"/>
          <p:cNvSpPr txBox="1">
            <a:spLocks noGrp="1"/>
          </p:cNvSpPr>
          <p:nvPr>
            <p:ph type="subTitle" idx="1"/>
          </p:nvPr>
        </p:nvSpPr>
        <p:spPr>
          <a:xfrm>
            <a:off x="489098" y="731596"/>
            <a:ext cx="8091376" cy="3853640"/>
          </a:xfrm>
          <a:prstGeom prst="rect">
            <a:avLst/>
          </a:prstGeom>
        </p:spPr>
        <p:txBody>
          <a:bodyPr spcFirstLastPara="1" wrap="square" lIns="91425" tIns="91425" rIns="91425" bIns="91425" anchor="t" anchorCtr="0">
            <a:noAutofit/>
          </a:bodyPr>
          <a:lstStyle/>
          <a:p>
            <a:pPr marL="400050" indent="-285750" algn="just">
              <a:buFont typeface="Arial" pitchFamily="34" charset="0"/>
              <a:buChar char="•"/>
            </a:pPr>
            <a:r>
              <a:rPr lang="en-US" sz="2000" dirty="0">
                <a:solidFill>
                  <a:schemeClr val="tx1"/>
                </a:solidFill>
                <a:effectLst/>
                <a:latin typeface="Times New Roman" panose="02020603050405020304" pitchFamily="18" charset="0"/>
                <a:ea typeface="Times New Roman" panose="02020603050405020304" pitchFamily="18" charset="0"/>
              </a:rPr>
              <a:t>The Cotton Disease Prediction Deep Learning system provides a valuable solution for accurately identifying and managing diseases in cotton plants. Its successful implementation demonstrates the effectiveness of deep learning and transfer learning in the agricultural domain. </a:t>
            </a:r>
          </a:p>
          <a:p>
            <a:pPr marL="400050" indent="-285750" algn="just">
              <a:buFont typeface="Arial" pitchFamily="34" charset="0"/>
              <a:buChar char="•"/>
            </a:pPr>
            <a:r>
              <a:rPr lang="en-US" sz="2000" dirty="0">
                <a:solidFill>
                  <a:schemeClr val="tx1"/>
                </a:solidFill>
                <a:effectLst/>
                <a:latin typeface="Times New Roman" panose="02020603050405020304" pitchFamily="18" charset="0"/>
                <a:ea typeface="Times New Roman" panose="02020603050405020304" pitchFamily="18" charset="0"/>
              </a:rPr>
              <a:t>The integrated web application, coupled with an informative web page and Android application offers practical tools for farmers, empowering them to make informed decisions and proactively manage diseases in their crops. </a:t>
            </a:r>
          </a:p>
          <a:p>
            <a:pPr marL="400050" indent="-285750" algn="just">
              <a:buFont typeface="Arial" pitchFamily="34" charset="0"/>
              <a:buChar char="•"/>
            </a:pPr>
            <a:r>
              <a:rPr lang="en-US" sz="2000" dirty="0">
                <a:solidFill>
                  <a:schemeClr val="tx1"/>
                </a:solidFill>
                <a:effectLst/>
                <a:latin typeface="Times New Roman" panose="02020603050405020304" pitchFamily="18" charset="0"/>
                <a:ea typeface="Times New Roman" panose="02020603050405020304" pitchFamily="18" charset="0"/>
              </a:rPr>
              <a:t>The system's potential extends beyond the cotton industry, highlighting the broader applications of deep learning techniques in solving complex problems across various domains.</a:t>
            </a:r>
            <a:endParaRPr lang="en-US" sz="2000" b="0" i="0" dirty="0">
              <a:solidFill>
                <a:schemeClr val="tx1"/>
              </a:solidFill>
              <a:effectLst/>
              <a:latin typeface="Times New Roman" panose="02020603050405020304" pitchFamily="18" charset="0"/>
              <a:cs typeface="Times New Roman" panose="02020603050405020304" pitchFamily="18" charset="0"/>
            </a:endParaRPr>
          </a:p>
        </p:txBody>
      </p:sp>
      <p:sp>
        <p:nvSpPr>
          <p:cNvPr id="56" name="Google Shape;56;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 name="Rectangle 5"/>
          <p:cNvSpPr/>
          <p:nvPr/>
        </p:nvSpPr>
        <p:spPr>
          <a:xfrm>
            <a:off x="0" y="4609322"/>
            <a:ext cx="634482" cy="534178"/>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19</a:t>
            </a:r>
          </a:p>
        </p:txBody>
      </p:sp>
    </p:spTree>
    <p:extLst>
      <p:ext uri="{BB962C8B-B14F-4D97-AF65-F5344CB8AC3E}">
        <p14:creationId xmlns:p14="http://schemas.microsoft.com/office/powerpoint/2010/main" val="29804156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201478" y="468129"/>
            <a:ext cx="5305649" cy="499434"/>
          </a:xfrm>
          <a:prstGeom prst="rect">
            <a:avLst/>
          </a:prstGeom>
        </p:spPr>
        <p:txBody>
          <a:bodyPr spcFirstLastPara="1" wrap="square" lIns="91425" tIns="91425" rIns="91425" bIns="91425" anchor="b" anchorCtr="0">
            <a:noAutofit/>
          </a:bodyPr>
          <a:lstStyle/>
          <a:p>
            <a:pPr algn="l"/>
            <a:r>
              <a:rPr lang="en-US" sz="2800" b="1" dirty="0">
                <a:solidFill>
                  <a:schemeClr val="tx1"/>
                </a:solidFill>
                <a:latin typeface="Times New Roman" panose="02020603050405020304" pitchFamily="18" charset="0"/>
                <a:cs typeface="Times New Roman" panose="02020603050405020304" pitchFamily="18" charset="0"/>
              </a:rPr>
              <a:t>Future Directions</a:t>
            </a:r>
          </a:p>
        </p:txBody>
      </p:sp>
      <p:sp>
        <p:nvSpPr>
          <p:cNvPr id="55" name="Google Shape;55;p13"/>
          <p:cNvSpPr txBox="1">
            <a:spLocks noGrp="1"/>
          </p:cNvSpPr>
          <p:nvPr>
            <p:ph type="subTitle" idx="1"/>
          </p:nvPr>
        </p:nvSpPr>
        <p:spPr>
          <a:xfrm>
            <a:off x="1329069" y="922079"/>
            <a:ext cx="5741581" cy="3753292"/>
          </a:xfrm>
          <a:prstGeom prst="rect">
            <a:avLst/>
          </a:prstGeom>
        </p:spPr>
        <p:txBody>
          <a:bodyPr spcFirstLastPara="1" wrap="square" lIns="91425" tIns="91425" rIns="91425" bIns="91425" anchor="t" anchorCtr="0">
            <a:noAutofit/>
          </a:bodyPr>
          <a:lstStyle/>
          <a:p>
            <a:pPr marL="400050" indent="-285750" algn="l">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Diverse Training Data</a:t>
            </a:r>
          </a:p>
          <a:p>
            <a:pPr marL="400050" indent="-285750" algn="l">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Treatment Suggestions</a:t>
            </a:r>
          </a:p>
          <a:p>
            <a:pPr marL="400050" indent="-285750" algn="l">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Integration of Satellite Imagery</a:t>
            </a:r>
          </a:p>
          <a:p>
            <a:pPr marL="400050" indent="-285750" algn="l">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Multi-modal Data Integration</a:t>
            </a:r>
          </a:p>
          <a:p>
            <a:pPr marL="400050" indent="-285750" algn="l">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Collaboration with Domain Experts</a:t>
            </a:r>
          </a:p>
          <a:p>
            <a:pPr marL="400050" indent="-285750" algn="l">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Handling Non-Cotton Images</a:t>
            </a:r>
          </a:p>
          <a:p>
            <a:pPr marL="400050" indent="-285750" algn="l">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Advanced Techniques for Adaptability</a:t>
            </a:r>
          </a:p>
          <a:p>
            <a:pPr marL="400050" indent="-285750" algn="l">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User Interface and Usability</a:t>
            </a:r>
          </a:p>
          <a:p>
            <a:pPr marL="114300" indent="0" algn="l"/>
            <a:endParaRPr lang="en-US" sz="2000" b="0" i="0" dirty="0">
              <a:solidFill>
                <a:schemeClr val="tx1"/>
              </a:solidFill>
              <a:effectLst/>
              <a:latin typeface="Times New Roman" panose="02020603050405020304" pitchFamily="18" charset="0"/>
              <a:cs typeface="Times New Roman" panose="02020603050405020304" pitchFamily="18" charset="0"/>
            </a:endParaRPr>
          </a:p>
        </p:txBody>
      </p:sp>
      <p:sp>
        <p:nvSpPr>
          <p:cNvPr id="56" name="Google Shape;56;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 name="Rectangle 5"/>
          <p:cNvSpPr/>
          <p:nvPr/>
        </p:nvSpPr>
        <p:spPr>
          <a:xfrm>
            <a:off x="0" y="4609322"/>
            <a:ext cx="634482" cy="534178"/>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20</a:t>
            </a:r>
          </a:p>
        </p:txBody>
      </p:sp>
    </p:spTree>
    <p:extLst>
      <p:ext uri="{BB962C8B-B14F-4D97-AF65-F5344CB8AC3E}">
        <p14:creationId xmlns:p14="http://schemas.microsoft.com/office/powerpoint/2010/main" val="29081916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224677" y="214668"/>
            <a:ext cx="4464281" cy="499434"/>
          </a:xfrm>
          <a:prstGeom prst="rect">
            <a:avLst/>
          </a:prstGeom>
        </p:spPr>
        <p:txBody>
          <a:bodyPr spcFirstLastPara="1" wrap="square" lIns="91425" tIns="91425" rIns="91425" bIns="91425" anchor="b" anchorCtr="0">
            <a:noAutofit/>
          </a:bodyPr>
          <a:lstStyle/>
          <a:p>
            <a:r>
              <a:rPr lang="en-US" sz="2400" b="1" dirty="0"/>
              <a:t>Introduction</a:t>
            </a:r>
            <a:endParaRPr lang="en-US" sz="2400" b="1" dirty="0">
              <a:solidFill>
                <a:srgbClr val="000000"/>
              </a:solidFill>
              <a:latin typeface="League Spartan"/>
              <a:ea typeface="League Spartan"/>
              <a:cs typeface="League Spartan"/>
              <a:sym typeface="League Spartan"/>
            </a:endParaRPr>
          </a:p>
        </p:txBody>
      </p:sp>
      <p:sp>
        <p:nvSpPr>
          <p:cNvPr id="55" name="Google Shape;55;p13"/>
          <p:cNvSpPr txBox="1">
            <a:spLocks noGrp="1"/>
          </p:cNvSpPr>
          <p:nvPr>
            <p:ph type="subTitle" idx="1"/>
          </p:nvPr>
        </p:nvSpPr>
        <p:spPr>
          <a:xfrm>
            <a:off x="106326" y="609497"/>
            <a:ext cx="5391049" cy="3906519"/>
          </a:xfrm>
          <a:prstGeom prst="rect">
            <a:avLst/>
          </a:prstGeom>
        </p:spPr>
        <p:txBody>
          <a:bodyPr spcFirstLastPara="1" wrap="square" lIns="91425" tIns="91425" rIns="91425" bIns="91425" anchor="t" anchorCtr="0">
            <a:noAutofit/>
          </a:bodyPr>
          <a:lstStyle/>
          <a:p>
            <a:pPr algn="just">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Cotton is a vital crop, but disease prediction and prevention pose challenges for farmers.</a:t>
            </a:r>
          </a:p>
          <a:p>
            <a:pPr algn="just">
              <a:buFont typeface="Arial" panose="020B0604020202020204" pitchFamily="34" charset="0"/>
              <a:buChar char="•"/>
            </a:pPr>
            <a:r>
              <a:rPr lang="en-US" sz="2000" dirty="0">
                <a:solidFill>
                  <a:schemeClr val="tx1"/>
                </a:solidFill>
                <a:latin typeface="Times New Roman" panose="02020603050405020304" pitchFamily="18" charset="0"/>
                <a:cs typeface="Times New Roman" panose="02020603050405020304" pitchFamily="18" charset="0"/>
              </a:rPr>
              <a:t>Deep learning technology has emerged as a powerful tool for predicting cotton diseases, offering potential improvements to agriculture.</a:t>
            </a:r>
          </a:p>
          <a:p>
            <a:pPr algn="just">
              <a:buFont typeface="Arial" panose="020B0604020202020204" pitchFamily="34" charset="0"/>
              <a:buChar char="•"/>
            </a:pPr>
            <a:r>
              <a:rPr lang="en-US" sz="2000" dirty="0">
                <a:solidFill>
                  <a:schemeClr val="tx1"/>
                </a:solidFill>
                <a:latin typeface="Times New Roman" panose="02020603050405020304" pitchFamily="18" charset="0"/>
                <a:ea typeface="Times New Roman" panose="02020603050405020304" pitchFamily="18" charset="0"/>
              </a:rPr>
              <a:t>The integrated web application, coupled with an informative web page and Android application offers practical tools for farmers, empowering them to make informed decisions and proactively manage diseases in their crops. </a:t>
            </a:r>
          </a:p>
        </p:txBody>
      </p:sp>
      <p:sp>
        <p:nvSpPr>
          <p:cNvPr id="56" name="Google Shape;56;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7" name="Picture 2">
            <a:extLst>
              <a:ext uri="{FF2B5EF4-FFF2-40B4-BE49-F238E27FC236}">
                <a16:creationId xmlns:a16="http://schemas.microsoft.com/office/drawing/2014/main" id="{C7BB11F7-3C74-4D01-B42A-4214373D95C2}"/>
              </a:ext>
            </a:extLst>
          </p:cNvPr>
          <p:cNvPicPr>
            <a:picLocks noChangeAspect="1" noChangeArrowheads="1"/>
          </p:cNvPicPr>
          <p:nvPr/>
        </p:nvPicPr>
        <p:blipFill>
          <a:blip r:embed="rId3"/>
          <a:srcRect/>
          <a:stretch/>
        </p:blipFill>
        <p:spPr bwMode="auto">
          <a:xfrm>
            <a:off x="5497374" y="59950"/>
            <a:ext cx="3646625" cy="5083550"/>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p:cNvSpPr/>
          <p:nvPr/>
        </p:nvSpPr>
        <p:spPr>
          <a:xfrm>
            <a:off x="0" y="4609322"/>
            <a:ext cx="634482" cy="534178"/>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2</a:t>
            </a:r>
          </a:p>
        </p:txBody>
      </p:sp>
    </p:spTree>
    <p:extLst>
      <p:ext uri="{BB962C8B-B14F-4D97-AF65-F5344CB8AC3E}">
        <p14:creationId xmlns:p14="http://schemas.microsoft.com/office/powerpoint/2010/main" val="17363401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0" y="88800"/>
            <a:ext cx="4861249" cy="640362"/>
          </a:xfrm>
          <a:prstGeom prst="rect">
            <a:avLst/>
          </a:prstGeom>
        </p:spPr>
        <p:txBody>
          <a:bodyPr spcFirstLastPara="1" wrap="square" lIns="91425" tIns="91425" rIns="91425" bIns="91425" anchor="b" anchorCtr="0">
            <a:noAutofit/>
          </a:bodyPr>
          <a:lstStyle/>
          <a:p>
            <a:r>
              <a:rPr lang="en-US" sz="2800" b="1" kern="1200" dirty="0">
                <a:solidFill>
                  <a:schemeClr val="tx1"/>
                </a:solidFill>
                <a:latin typeface="Times New Roman" panose="02020603050405020304" pitchFamily="18" charset="0"/>
                <a:ea typeface="+mn-ea"/>
                <a:cs typeface="Times New Roman" panose="02020603050405020304" pitchFamily="18" charset="0"/>
              </a:rPr>
              <a:t>Statement of the Problem</a:t>
            </a:r>
            <a:endParaRPr lang="en-US" sz="2800" b="1" dirty="0">
              <a:solidFill>
                <a:schemeClr val="tx1"/>
              </a:solidFill>
              <a:latin typeface="Times New Roman" panose="02020603050405020304" pitchFamily="18" charset="0"/>
              <a:cs typeface="Times New Roman" panose="02020603050405020304" pitchFamily="18" charset="0"/>
            </a:endParaRPr>
          </a:p>
        </p:txBody>
      </p:sp>
      <p:sp>
        <p:nvSpPr>
          <p:cNvPr id="55" name="Google Shape;55;p13"/>
          <p:cNvSpPr txBox="1">
            <a:spLocks noGrp="1"/>
          </p:cNvSpPr>
          <p:nvPr>
            <p:ph type="subTitle" idx="1"/>
          </p:nvPr>
        </p:nvSpPr>
        <p:spPr>
          <a:xfrm>
            <a:off x="284584" y="616687"/>
            <a:ext cx="8574832" cy="3535930"/>
          </a:xfrm>
          <a:prstGeom prst="rect">
            <a:avLst/>
          </a:prstGeom>
        </p:spPr>
        <p:txBody>
          <a:bodyPr spcFirstLastPara="1" wrap="square" lIns="91425" tIns="91425" rIns="91425" bIns="91425" anchor="t" anchorCtr="0">
            <a:noAutofit/>
          </a:bodyPr>
          <a:lstStyle/>
          <a:p>
            <a:pPr marL="114300" indent="0" algn="just"/>
            <a:r>
              <a:rPr lang="en-US" sz="2000" dirty="0">
                <a:solidFill>
                  <a:schemeClr val="tx1"/>
                </a:solidFill>
                <a:effectLst/>
                <a:latin typeface="Times New Roman" panose="02020603050405020304" pitchFamily="18" charset="0"/>
                <a:ea typeface="Times New Roman" panose="02020603050405020304" pitchFamily="18" charset="0"/>
              </a:rPr>
              <a:t>While the Previous works made significant progress in distinguishing between fresh and diseased categories, there are certain limitations that need to be addressed in the upgrade. The upgraded project will focus on the following enhancements:</a:t>
            </a:r>
          </a:p>
          <a:p>
            <a:pPr marL="857250" lvl="1" indent="-285750" algn="just">
              <a:buFont typeface="Arial" panose="020B0604020202020204" pitchFamily="34" charset="0"/>
              <a:buChar char="•"/>
            </a:pPr>
            <a:r>
              <a:rPr lang="en-US" sz="2000" b="0" i="0" dirty="0">
                <a:solidFill>
                  <a:schemeClr val="tx1"/>
                </a:solidFill>
                <a:effectLst/>
                <a:latin typeface="Times New Roman" panose="02020603050405020304" pitchFamily="18" charset="0"/>
                <a:cs typeface="Times New Roman" panose="02020603050405020304" pitchFamily="18" charset="0"/>
              </a:rPr>
              <a:t>User Interface: The </a:t>
            </a:r>
            <a:r>
              <a:rPr lang="en-US" sz="2000" dirty="0">
                <a:solidFill>
                  <a:schemeClr val="tx1"/>
                </a:solidFill>
                <a:latin typeface="Times New Roman" panose="02020603050405020304" pitchFamily="18" charset="0"/>
                <a:cs typeface="Times New Roman" panose="02020603050405020304" pitchFamily="18" charset="0"/>
              </a:rPr>
              <a:t>Previous</a:t>
            </a:r>
            <a:r>
              <a:rPr lang="en-US" sz="2000" b="1" dirty="0">
                <a:solidFill>
                  <a:schemeClr val="tx1"/>
                </a:solidFill>
                <a:latin typeface="Times New Roman" panose="02020603050405020304" pitchFamily="18" charset="0"/>
                <a:cs typeface="Times New Roman" panose="02020603050405020304" pitchFamily="18" charset="0"/>
              </a:rPr>
              <a:t> </a:t>
            </a:r>
            <a:r>
              <a:rPr lang="en-US" sz="2000" b="0" i="0" dirty="0">
                <a:solidFill>
                  <a:schemeClr val="tx1"/>
                </a:solidFill>
                <a:effectLst/>
                <a:latin typeface="Times New Roman" panose="02020603050405020304" pitchFamily="18" charset="0"/>
                <a:cs typeface="Times New Roman" panose="02020603050405020304" pitchFamily="18" charset="0"/>
              </a:rPr>
              <a:t>interface lacks interactivity and intuitiveness, limiting user experience and usability.</a:t>
            </a:r>
          </a:p>
          <a:p>
            <a:pPr lvl="1" indent="-342900" algn="just">
              <a:buFont typeface="Arial" pitchFamily="34" charset="0"/>
              <a:buChar char="•"/>
            </a:pPr>
            <a:r>
              <a:rPr lang="en-US" sz="2000" b="0" i="0" dirty="0">
                <a:solidFill>
                  <a:schemeClr val="tx1"/>
                </a:solidFill>
                <a:effectLst/>
                <a:latin typeface="Times New Roman" panose="02020603050405020304" pitchFamily="18" charset="0"/>
                <a:cs typeface="Times New Roman" panose="02020603050405020304" pitchFamily="18" charset="0"/>
              </a:rPr>
              <a:t>The deep learning model is not integrated with an Android application, </a:t>
            </a:r>
          </a:p>
          <a:p>
            <a:pPr lvl="1" indent="-342900" algn="just">
              <a:buFont typeface="Arial" pitchFamily="34" charset="0"/>
              <a:buChar char="•"/>
            </a:pPr>
            <a:r>
              <a:rPr lang="en-US" sz="2000" dirty="0">
                <a:solidFill>
                  <a:schemeClr val="tx1"/>
                </a:solidFill>
                <a:latin typeface="Times New Roman" panose="02020603050405020304" pitchFamily="18" charset="0"/>
                <a:cs typeface="Times New Roman" panose="02020603050405020304" pitchFamily="18" charset="0"/>
              </a:rPr>
              <a:t>P</a:t>
            </a:r>
            <a:r>
              <a:rPr lang="en-US" sz="2000" b="0" i="0" dirty="0">
                <a:solidFill>
                  <a:schemeClr val="tx1"/>
                </a:solidFill>
                <a:effectLst/>
                <a:latin typeface="Times New Roman" panose="02020603050405020304" pitchFamily="18" charset="0"/>
                <a:cs typeface="Times New Roman" panose="02020603050405020304" pitchFamily="18" charset="0"/>
              </a:rPr>
              <a:t>reventing it from real-time image processing and instant predictions in the field.</a:t>
            </a:r>
          </a:p>
          <a:p>
            <a:pPr marL="857250" lvl="1" indent="-285750" algn="just">
              <a:buFont typeface="Arial" panose="020B0604020202020204" pitchFamily="34" charset="0"/>
              <a:buChar char="•"/>
            </a:pPr>
            <a:r>
              <a:rPr lang="en-US" sz="2000" b="0" i="0" dirty="0">
                <a:solidFill>
                  <a:schemeClr val="tx1"/>
                </a:solidFill>
                <a:effectLst/>
                <a:latin typeface="Times New Roman" panose="02020603050405020304" pitchFamily="18" charset="0"/>
                <a:cs typeface="Times New Roman" panose="02020603050405020304" pitchFamily="18" charset="0"/>
              </a:rPr>
              <a:t>Lack of Project and Cotton Information</a:t>
            </a:r>
          </a:p>
        </p:txBody>
      </p:sp>
      <p:sp>
        <p:nvSpPr>
          <p:cNvPr id="56" name="Google Shape;56;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7" name="Picture 5">
            <a:extLst>
              <a:ext uri="{FF2B5EF4-FFF2-40B4-BE49-F238E27FC236}">
                <a16:creationId xmlns:a16="http://schemas.microsoft.com/office/drawing/2014/main" id="{3F44851C-5717-465F-BFDA-DB0BCAB2F3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9016" r="896" b="38889"/>
          <a:stretch>
            <a:fillRect/>
          </a:stretch>
        </p:blipFill>
        <p:spPr bwMode="auto">
          <a:xfrm>
            <a:off x="2286000" y="3818667"/>
            <a:ext cx="4572000" cy="1236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ectangle 7"/>
          <p:cNvSpPr/>
          <p:nvPr/>
        </p:nvSpPr>
        <p:spPr>
          <a:xfrm>
            <a:off x="0" y="4609322"/>
            <a:ext cx="634482" cy="534178"/>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3</a:t>
            </a:r>
          </a:p>
        </p:txBody>
      </p:sp>
    </p:spTree>
    <p:extLst>
      <p:ext uri="{BB962C8B-B14F-4D97-AF65-F5344CB8AC3E}">
        <p14:creationId xmlns:p14="http://schemas.microsoft.com/office/powerpoint/2010/main" val="2446688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2126513" y="223284"/>
            <a:ext cx="2445488" cy="567511"/>
          </a:xfrm>
          <a:prstGeom prst="rect">
            <a:avLst/>
          </a:prstGeom>
        </p:spPr>
        <p:txBody>
          <a:bodyPr spcFirstLastPara="1" wrap="square" lIns="91425" tIns="91425" rIns="91425" bIns="91425" anchor="b" anchorCtr="0">
            <a:noAutofit/>
          </a:bodyPr>
          <a:lstStyle/>
          <a:p>
            <a:pPr algn="l"/>
            <a:r>
              <a:rPr lang="en-US" sz="2800" b="1" dirty="0">
                <a:solidFill>
                  <a:schemeClr val="tx1"/>
                </a:solidFill>
                <a:latin typeface="Times New Roman" panose="02020603050405020304" pitchFamily="18" charset="0"/>
                <a:cs typeface="Times New Roman" panose="02020603050405020304" pitchFamily="18" charset="0"/>
              </a:rPr>
              <a:t>Objectives</a:t>
            </a:r>
          </a:p>
        </p:txBody>
      </p:sp>
      <p:sp>
        <p:nvSpPr>
          <p:cNvPr id="55" name="Google Shape;55;p13"/>
          <p:cNvSpPr txBox="1">
            <a:spLocks noGrp="1"/>
          </p:cNvSpPr>
          <p:nvPr>
            <p:ph type="subTitle" idx="1"/>
          </p:nvPr>
        </p:nvSpPr>
        <p:spPr>
          <a:xfrm>
            <a:off x="361508" y="817702"/>
            <a:ext cx="8420984" cy="4206508"/>
          </a:xfrm>
          <a:prstGeom prst="rect">
            <a:avLst/>
          </a:prstGeom>
        </p:spPr>
        <p:txBody>
          <a:bodyPr spcFirstLastPara="1" wrap="square" lIns="91425" tIns="91425" rIns="91425" bIns="91425" anchor="t" anchorCtr="0">
            <a:noAutofit/>
          </a:bodyPr>
          <a:lstStyle/>
          <a:p>
            <a:pPr marL="400050" indent="-285750" algn="just">
              <a:buFont typeface="Arial" pitchFamily="34" charset="0"/>
              <a:buChar char="•"/>
            </a:pPr>
            <a:r>
              <a:rPr lang="en-US" sz="1800" dirty="0">
                <a:solidFill>
                  <a:schemeClr val="tx1"/>
                </a:solidFill>
                <a:latin typeface="Times New Roman" panose="02020603050405020304" pitchFamily="18" charset="0"/>
                <a:ea typeface="Times New Roman" panose="02020603050405020304" pitchFamily="18" charset="0"/>
              </a:rPr>
              <a:t>To develop a comprehensive cotton disease prediction system using deep learning techniques and integrate it into a user-friendly web application, with an interactive web page, and an Android application. </a:t>
            </a:r>
          </a:p>
          <a:p>
            <a:pPr marL="400050" indent="-285750" algn="just">
              <a:buFont typeface="Arial" pitchFamily="34" charset="0"/>
              <a:buChar char="•"/>
            </a:pPr>
            <a:r>
              <a:rPr lang="en-US" sz="1800" dirty="0">
                <a:solidFill>
                  <a:schemeClr val="tx1"/>
                </a:solidFill>
                <a:latin typeface="Times New Roman" panose="02020603050405020304" pitchFamily="18" charset="0"/>
                <a:ea typeface="Times New Roman" panose="02020603050405020304" pitchFamily="18" charset="0"/>
              </a:rPr>
              <a:t>The system aims to provide automatic real-time field diagnosis of cotton plants and leaves for predicting their freshness or disease status.</a:t>
            </a:r>
          </a:p>
          <a:p>
            <a:pPr marL="400050" indent="-285750" algn="just">
              <a:buFont typeface="Arial" pitchFamily="34" charset="0"/>
              <a:buChar char="•"/>
            </a:pPr>
            <a:r>
              <a:rPr lang="en-US" sz="1800" dirty="0">
                <a:solidFill>
                  <a:schemeClr val="tx1"/>
                </a:solidFill>
                <a:latin typeface="Times New Roman" panose="02020603050405020304" pitchFamily="18" charset="0"/>
                <a:ea typeface="Times New Roman" panose="02020603050405020304" pitchFamily="18" charset="0"/>
              </a:rPr>
              <a:t>Convert our trained model to </a:t>
            </a:r>
            <a:r>
              <a:rPr lang="en-US" sz="1800" dirty="0" err="1">
                <a:solidFill>
                  <a:schemeClr val="tx1"/>
                </a:solidFill>
                <a:latin typeface="Times New Roman" panose="02020603050405020304" pitchFamily="18" charset="0"/>
                <a:ea typeface="Times New Roman" panose="02020603050405020304" pitchFamily="18" charset="0"/>
              </a:rPr>
              <a:t>TensorFlow</a:t>
            </a:r>
            <a:r>
              <a:rPr lang="en-US" sz="1800" dirty="0">
                <a:solidFill>
                  <a:schemeClr val="tx1"/>
                </a:solidFill>
                <a:latin typeface="Times New Roman" panose="02020603050405020304" pitchFamily="18" charset="0"/>
                <a:ea typeface="Times New Roman" panose="02020603050405020304" pitchFamily="18" charset="0"/>
              </a:rPr>
              <a:t> Lite format for easy deployment on mobile devices and develop an Android app using Java that can take pictures of cotton plants and get predictions using </a:t>
            </a:r>
            <a:r>
              <a:rPr lang="en-US" sz="1800" dirty="0" err="1">
                <a:solidFill>
                  <a:schemeClr val="tx1"/>
                </a:solidFill>
                <a:latin typeface="Times New Roman" panose="02020603050405020304" pitchFamily="18" charset="0"/>
                <a:ea typeface="Times New Roman" panose="02020603050405020304" pitchFamily="18" charset="0"/>
              </a:rPr>
              <a:t>TensorFlow</a:t>
            </a:r>
            <a:r>
              <a:rPr lang="en-US" sz="1800" dirty="0">
                <a:solidFill>
                  <a:schemeClr val="tx1"/>
                </a:solidFill>
                <a:latin typeface="Times New Roman" panose="02020603050405020304" pitchFamily="18" charset="0"/>
                <a:ea typeface="Times New Roman" panose="02020603050405020304" pitchFamily="18" charset="0"/>
              </a:rPr>
              <a:t> Lite. </a:t>
            </a:r>
          </a:p>
          <a:p>
            <a:pPr marL="400050" indent="-285750" algn="just">
              <a:buFont typeface="Arial" pitchFamily="34" charset="0"/>
              <a:buChar char="•"/>
            </a:pPr>
            <a:r>
              <a:rPr lang="en-US" sz="1800" dirty="0">
                <a:solidFill>
                  <a:schemeClr val="tx1"/>
                </a:solidFill>
                <a:latin typeface="Times New Roman" panose="02020603050405020304" pitchFamily="18" charset="0"/>
                <a:ea typeface="Times New Roman" panose="02020603050405020304" pitchFamily="18" charset="0"/>
              </a:rPr>
              <a:t>Test our web page and Android app to ensure functionality and accuracy and evaluate the performance of the model.</a:t>
            </a:r>
            <a:endParaRPr lang="en-US" sz="1800" dirty="0">
              <a:solidFill>
                <a:schemeClr val="tx1"/>
              </a:solidFill>
              <a:effectLst/>
              <a:latin typeface="Times New Roman" panose="02020603050405020304" pitchFamily="18" charset="0"/>
              <a:ea typeface="Times New Roman" panose="02020603050405020304" pitchFamily="18" charset="0"/>
            </a:endParaRPr>
          </a:p>
          <a:p>
            <a:pPr marL="114300" indent="0" algn="just">
              <a:lnSpc>
                <a:spcPct val="150000"/>
              </a:lnSpc>
            </a:pPr>
            <a:endParaRPr lang="en-US" sz="1800" dirty="0">
              <a:solidFill>
                <a:schemeClr val="tx1"/>
              </a:solidFill>
              <a:effectLst/>
              <a:latin typeface="Times New Roman" panose="02020603050405020304" pitchFamily="18" charset="0"/>
              <a:ea typeface="Times New Roman" panose="02020603050405020304" pitchFamily="18" charset="0"/>
            </a:endParaRPr>
          </a:p>
        </p:txBody>
      </p:sp>
      <p:sp>
        <p:nvSpPr>
          <p:cNvPr id="56" name="Google Shape;56;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 name="Rectangle 5"/>
          <p:cNvSpPr/>
          <p:nvPr/>
        </p:nvSpPr>
        <p:spPr>
          <a:xfrm>
            <a:off x="0" y="4609322"/>
            <a:ext cx="634482" cy="534178"/>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4</a:t>
            </a:r>
          </a:p>
        </p:txBody>
      </p:sp>
    </p:spTree>
    <p:extLst>
      <p:ext uri="{BB962C8B-B14F-4D97-AF65-F5344CB8AC3E}">
        <p14:creationId xmlns:p14="http://schemas.microsoft.com/office/powerpoint/2010/main" val="4259664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6" name="Google Shape;56;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 name="Google Shape;54;p13">
            <a:extLst>
              <a:ext uri="{FF2B5EF4-FFF2-40B4-BE49-F238E27FC236}">
                <a16:creationId xmlns:a16="http://schemas.microsoft.com/office/drawing/2014/main" id="{9FBC0779-32DC-419F-A7CE-C02BE46DADDD}"/>
              </a:ext>
            </a:extLst>
          </p:cNvPr>
          <p:cNvSpPr txBox="1">
            <a:spLocks/>
          </p:cNvSpPr>
          <p:nvPr/>
        </p:nvSpPr>
        <p:spPr>
          <a:xfrm>
            <a:off x="242596" y="564106"/>
            <a:ext cx="8621486" cy="60728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endParaRPr lang="en-US" sz="2800" b="1" dirty="0">
              <a:solidFill>
                <a:schemeClr val="tx1"/>
              </a:solidFill>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id="{AE023EA6-AC8F-4D01-A7F6-E674C4D6AAAA}"/>
              </a:ext>
            </a:extLst>
          </p:cNvPr>
          <p:cNvSpPr txBox="1"/>
          <p:nvPr/>
        </p:nvSpPr>
        <p:spPr>
          <a:xfrm>
            <a:off x="645874" y="908045"/>
            <a:ext cx="7814930" cy="3693319"/>
          </a:xfrm>
          <a:prstGeom prst="rect">
            <a:avLst/>
          </a:prstGeom>
          <a:noFill/>
        </p:spPr>
        <p:txBody>
          <a:bodyPr wrap="square">
            <a:spAutoFit/>
          </a:bodyPr>
          <a:lstStyle/>
          <a:p>
            <a:pPr marL="400050" indent="-285750" algn="just">
              <a:buFont typeface="Arial" panose="020B0604020202020204" pitchFamily="34" charset="0"/>
              <a:buChar char="•"/>
            </a:pPr>
            <a:r>
              <a:rPr lang="en-US" sz="1800" dirty="0">
                <a:solidFill>
                  <a:schemeClr val="tx1"/>
                </a:solidFill>
                <a:latin typeface="Times New Roman" panose="02020603050405020304" pitchFamily="18" charset="0"/>
                <a:cs typeface="Times New Roman" panose="02020603050405020304" pitchFamily="18" charset="0"/>
              </a:rPr>
              <a:t>The Challenges in Cotton farming are a complex and challenging process that requires careful monitoring and management. </a:t>
            </a:r>
          </a:p>
          <a:p>
            <a:pPr marL="400050" indent="-285750" algn="just">
              <a:buFont typeface="Arial" panose="020B0604020202020204" pitchFamily="34" charset="0"/>
              <a:buChar char="•"/>
            </a:pPr>
            <a:r>
              <a:rPr lang="en-US" sz="1800" dirty="0">
                <a:solidFill>
                  <a:schemeClr val="tx1"/>
                </a:solidFill>
                <a:latin typeface="Times New Roman" panose="02020603050405020304" pitchFamily="18" charset="0"/>
                <a:cs typeface="Times New Roman" panose="02020603050405020304" pitchFamily="18" charset="0"/>
              </a:rPr>
              <a:t>One of the biggest challenges that cotton farmers face is predicting and preventing diseases. </a:t>
            </a:r>
          </a:p>
          <a:p>
            <a:pPr marL="400050" indent="-285750" algn="just">
              <a:buFont typeface="Arial" panose="020B0604020202020204" pitchFamily="34" charset="0"/>
              <a:buChar char="•"/>
            </a:pPr>
            <a:r>
              <a:rPr lang="en-US" sz="1800" dirty="0">
                <a:solidFill>
                  <a:schemeClr val="tx1"/>
                </a:solidFill>
                <a:latin typeface="Times New Roman" panose="02020603050405020304" pitchFamily="18" charset="0"/>
                <a:cs typeface="Times New Roman" panose="02020603050405020304" pitchFamily="18" charset="0"/>
              </a:rPr>
              <a:t>Cotton diseases can cause significant yield losses and reduce the quality of the cotton produced.</a:t>
            </a:r>
          </a:p>
          <a:p>
            <a:pPr marL="400050" indent="-285750" algn="just">
              <a:buFont typeface="Arial" panose="020B0604020202020204" pitchFamily="34" charset="0"/>
              <a:buChar char="•"/>
            </a:pPr>
            <a:r>
              <a:rPr lang="en-US" sz="1800" dirty="0">
                <a:solidFill>
                  <a:schemeClr val="tx1"/>
                </a:solidFill>
                <a:latin typeface="Times New Roman" panose="02020603050405020304" pitchFamily="18" charset="0"/>
                <a:cs typeface="Times New Roman" panose="02020603050405020304" pitchFamily="18" charset="0"/>
              </a:rPr>
              <a:t>According to recent studies, cotton farmers lose an estimated $1 billion each year due to diseases. </a:t>
            </a:r>
          </a:p>
          <a:p>
            <a:pPr marL="400050" indent="-285750" algn="just">
              <a:buFont typeface="Arial" panose="020B0604020202020204" pitchFamily="34" charset="0"/>
              <a:buChar char="•"/>
            </a:pPr>
            <a:r>
              <a:rPr lang="en-US" sz="1800" dirty="0">
                <a:solidFill>
                  <a:schemeClr val="tx1"/>
                </a:solidFill>
                <a:effectLst/>
                <a:latin typeface="Times New Roman" pitchFamily="18" charset="0"/>
                <a:ea typeface="Times New Roman" pitchFamily="18" charset="0"/>
                <a:cs typeface="Times New Roman" pitchFamily="18" charset="0"/>
              </a:rPr>
              <a:t>The previous works aimed to utilize deep learning techniques,</a:t>
            </a:r>
          </a:p>
          <a:p>
            <a:pPr marL="400050" indent="-285750" algn="just">
              <a:buFont typeface="Arial" panose="020B0604020202020204" pitchFamily="34" charset="0"/>
              <a:buChar char="•"/>
            </a:pPr>
            <a:r>
              <a:rPr lang="en-US" sz="1800" dirty="0">
                <a:solidFill>
                  <a:schemeClr val="tx1"/>
                </a:solidFill>
                <a:latin typeface="Times New Roman" pitchFamily="18" charset="0"/>
                <a:ea typeface="Times New Roman" pitchFamily="18" charset="0"/>
                <a:cs typeface="Times New Roman" pitchFamily="18" charset="0"/>
              </a:rPr>
              <a:t>And</a:t>
            </a:r>
            <a:r>
              <a:rPr lang="en-US" sz="1800" dirty="0">
                <a:solidFill>
                  <a:schemeClr val="tx1"/>
                </a:solidFill>
                <a:effectLst/>
                <a:latin typeface="Times New Roman" pitchFamily="18" charset="0"/>
                <a:ea typeface="Times New Roman" pitchFamily="18" charset="0"/>
                <a:cs typeface="Times New Roman" pitchFamily="18" charset="0"/>
              </a:rPr>
              <a:t> predicts whether a cotton plant or leaf is fresh or diseased through </a:t>
            </a:r>
            <a:r>
              <a:rPr lang="en-US" sz="1800" b="0" i="0" dirty="0">
                <a:solidFill>
                  <a:schemeClr val="tx1"/>
                </a:solidFill>
                <a:effectLst/>
                <a:latin typeface="Times New Roman" pitchFamily="18" charset="0"/>
                <a:cs typeface="Times New Roman" pitchFamily="18" charset="0"/>
              </a:rPr>
              <a:t>a web </a:t>
            </a:r>
            <a:r>
              <a:rPr lang="en-US" sz="1800" b="0" i="0" dirty="0">
                <a:solidFill>
                  <a:srgbClr val="000000"/>
                </a:solidFill>
                <a:effectLst/>
                <a:latin typeface="Times New Roman" pitchFamily="18" charset="0"/>
                <a:cs typeface="Times New Roman" pitchFamily="18" charset="0"/>
              </a:rPr>
              <a:t>application Using </a:t>
            </a:r>
            <a:r>
              <a:rPr lang="en-US" sz="1800" b="0" i="0" dirty="0" err="1">
                <a:solidFill>
                  <a:srgbClr val="000000"/>
                </a:solidFill>
                <a:effectLst/>
                <a:latin typeface="Times New Roman" pitchFamily="18" charset="0"/>
                <a:cs typeface="Times New Roman" pitchFamily="18" charset="0"/>
              </a:rPr>
              <a:t>using</a:t>
            </a:r>
            <a:r>
              <a:rPr lang="en-US" sz="1800" b="0" i="0" dirty="0">
                <a:solidFill>
                  <a:srgbClr val="000000"/>
                </a:solidFill>
                <a:effectLst/>
                <a:latin typeface="Times New Roman" pitchFamily="18" charset="0"/>
                <a:cs typeface="Times New Roman" pitchFamily="18" charset="0"/>
              </a:rPr>
              <a:t> Flask and hosting it on a WSGI server </a:t>
            </a:r>
          </a:p>
          <a:p>
            <a:pPr marL="400050" indent="-285750" algn="just">
              <a:buFont typeface="Arial" panose="020B0604020202020204" pitchFamily="34" charset="0"/>
              <a:buChar char="•"/>
            </a:pPr>
            <a:r>
              <a:rPr lang="en-US" sz="1800" dirty="0">
                <a:latin typeface="Times New Roman" pitchFamily="18" charset="0"/>
                <a:cs typeface="Times New Roman" pitchFamily="18" charset="0"/>
              </a:rPr>
              <a:t>T</a:t>
            </a:r>
            <a:r>
              <a:rPr lang="en-US" sz="1800" b="0" i="0" dirty="0">
                <a:solidFill>
                  <a:srgbClr val="000000"/>
                </a:solidFill>
                <a:effectLst/>
                <a:latin typeface="Times New Roman" pitchFamily="18" charset="0"/>
                <a:cs typeface="Times New Roman" pitchFamily="18" charset="0"/>
              </a:rPr>
              <a:t>o provide a user interface for the model that allows users to upload images and receive predictions of whether they are fresh or diseased. </a:t>
            </a:r>
          </a:p>
        </p:txBody>
      </p:sp>
      <p:sp>
        <p:nvSpPr>
          <p:cNvPr id="10" name="Google Shape;54;p13">
            <a:extLst>
              <a:ext uri="{FF2B5EF4-FFF2-40B4-BE49-F238E27FC236}">
                <a16:creationId xmlns:a16="http://schemas.microsoft.com/office/drawing/2014/main" id="{E5CEB860-4137-496C-BB4A-6AD6029C3BB6}"/>
              </a:ext>
            </a:extLst>
          </p:cNvPr>
          <p:cNvSpPr txBox="1">
            <a:spLocks noGrp="1"/>
          </p:cNvSpPr>
          <p:nvPr>
            <p:ph type="ctrTitle"/>
          </p:nvPr>
        </p:nvSpPr>
        <p:spPr>
          <a:xfrm>
            <a:off x="1212112" y="231662"/>
            <a:ext cx="5507665" cy="640362"/>
          </a:xfrm>
          <a:prstGeom prst="rect">
            <a:avLst/>
          </a:prstGeom>
        </p:spPr>
        <p:txBody>
          <a:bodyPr spcFirstLastPara="1" wrap="square" lIns="91425" tIns="91425" rIns="91425" bIns="91425" anchor="b" anchorCtr="0">
            <a:noAutofit/>
          </a:bodyPr>
          <a:lstStyle/>
          <a:p>
            <a:pPr marL="1371600" lvl="3">
              <a:lnSpc>
                <a:spcPct val="100000"/>
              </a:lnSpc>
              <a:spcBef>
                <a:spcPct val="20000"/>
              </a:spcBef>
              <a:buClrTx/>
              <a:buSzTx/>
            </a:pPr>
            <a:r>
              <a:rPr lang="en-US" sz="2800" b="1" kern="1200" dirty="0">
                <a:solidFill>
                  <a:schemeClr val="tx1"/>
                </a:solidFill>
                <a:latin typeface="Times New Roman" panose="02020603050405020304" pitchFamily="18" charset="0"/>
                <a:ea typeface="+mn-ea"/>
                <a:cs typeface="Times New Roman" panose="02020603050405020304" pitchFamily="18" charset="0"/>
              </a:rPr>
              <a:t>Literature Review</a:t>
            </a:r>
          </a:p>
        </p:txBody>
      </p:sp>
      <p:sp>
        <p:nvSpPr>
          <p:cNvPr id="8" name="Rectangle 7"/>
          <p:cNvSpPr/>
          <p:nvPr/>
        </p:nvSpPr>
        <p:spPr>
          <a:xfrm>
            <a:off x="0" y="4609322"/>
            <a:ext cx="634482" cy="534178"/>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5</a:t>
            </a:r>
          </a:p>
        </p:txBody>
      </p:sp>
    </p:spTree>
    <p:extLst>
      <p:ext uri="{BB962C8B-B14F-4D97-AF65-F5344CB8AC3E}">
        <p14:creationId xmlns:p14="http://schemas.microsoft.com/office/powerpoint/2010/main" val="18638403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126900" y="125703"/>
            <a:ext cx="4445100" cy="564468"/>
          </a:xfrm>
          <a:prstGeom prst="rect">
            <a:avLst/>
          </a:prstGeom>
        </p:spPr>
        <p:txBody>
          <a:bodyPr spcFirstLastPara="1" wrap="square" lIns="91425" tIns="91425" rIns="91425" bIns="91425" anchor="t" anchorCtr="0">
            <a:noAutofit/>
          </a:bodyPr>
          <a:lstStyle/>
          <a:p>
            <a:pPr marL="1371600" lvl="3" algn="just">
              <a:lnSpc>
                <a:spcPct val="100000"/>
              </a:lnSpc>
              <a:spcBef>
                <a:spcPct val="20000"/>
              </a:spcBef>
              <a:buClrTx/>
              <a:buSzTx/>
            </a:pPr>
            <a:r>
              <a:rPr lang="en-US" sz="2400" b="1" kern="1200" dirty="0">
                <a:solidFill>
                  <a:schemeClr val="tx1"/>
                </a:solidFill>
                <a:latin typeface="Times New Roman" panose="02020603050405020304" pitchFamily="18" charset="0"/>
                <a:ea typeface="+mn-ea"/>
                <a:cs typeface="Times New Roman" panose="02020603050405020304" pitchFamily="18" charset="0"/>
              </a:rPr>
              <a:t>Methodology </a:t>
            </a:r>
          </a:p>
        </p:txBody>
      </p:sp>
      <p:sp>
        <p:nvSpPr>
          <p:cNvPr id="63" name="Google Shape;63;p14"/>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 name="Google Shape;64;p14"/>
          <p:cNvSpPr txBox="1"/>
          <p:nvPr/>
        </p:nvSpPr>
        <p:spPr>
          <a:xfrm>
            <a:off x="227862" y="570090"/>
            <a:ext cx="5073207" cy="4410803"/>
          </a:xfrm>
          <a:prstGeom prst="rect">
            <a:avLst/>
          </a:prstGeom>
          <a:noFill/>
          <a:ln>
            <a:noFill/>
          </a:ln>
        </p:spPr>
        <p:txBody>
          <a:bodyPr spcFirstLastPara="1" wrap="square" lIns="91425" tIns="91425" rIns="91425" bIns="91425" anchor="t" anchorCtr="0">
            <a:noAutofit/>
          </a:bodyPr>
          <a:lstStyle/>
          <a:p>
            <a:pPr marL="457200" lvl="0" indent="-317500" algn="just" rtl="0">
              <a:spcBef>
                <a:spcPts val="0"/>
              </a:spcBef>
              <a:spcAft>
                <a:spcPts val="0"/>
              </a:spcAft>
              <a:buSzPts val="1400"/>
              <a:buFont typeface="Inter"/>
              <a:buChar char="●"/>
            </a:pPr>
            <a:r>
              <a:rPr lang="en" sz="1600" dirty="0">
                <a:latin typeface="Times New Roman" panose="02020603050405020304" pitchFamily="18" charset="0"/>
                <a:ea typeface="Inter"/>
                <a:cs typeface="Times New Roman" panose="02020603050405020304" pitchFamily="18" charset="0"/>
                <a:sym typeface="Inter"/>
              </a:rPr>
              <a:t>Preprocess and augment cotton plant and leaf image dataset for deep learning training.</a:t>
            </a:r>
            <a:endParaRPr sz="1600" dirty="0">
              <a:latin typeface="Times New Roman" panose="02020603050405020304" pitchFamily="18" charset="0"/>
              <a:ea typeface="Inter"/>
              <a:cs typeface="Times New Roman" panose="02020603050405020304" pitchFamily="18" charset="0"/>
              <a:sym typeface="Inter"/>
            </a:endParaRPr>
          </a:p>
          <a:p>
            <a:pPr marL="457200" lvl="0" indent="-317500" algn="just" rtl="0">
              <a:spcBef>
                <a:spcPts val="0"/>
              </a:spcBef>
              <a:spcAft>
                <a:spcPts val="0"/>
              </a:spcAft>
              <a:buSzPts val="1400"/>
              <a:buFont typeface="Inter"/>
              <a:buChar char="●"/>
            </a:pPr>
            <a:r>
              <a:rPr lang="en" sz="1600" dirty="0">
                <a:latin typeface="Times New Roman" panose="02020603050405020304" pitchFamily="18" charset="0"/>
                <a:ea typeface="Inter"/>
                <a:cs typeface="Times New Roman" panose="02020603050405020304" pitchFamily="18" charset="0"/>
                <a:sym typeface="Inter"/>
              </a:rPr>
              <a:t>Train a CNN model using transfer learning with a pre-trained ResNet152V2 model on a fresh/diseased labeled dataset.</a:t>
            </a:r>
            <a:endParaRPr sz="1600" dirty="0">
              <a:latin typeface="Times New Roman" panose="02020603050405020304" pitchFamily="18" charset="0"/>
              <a:ea typeface="Inter"/>
              <a:cs typeface="Times New Roman" panose="02020603050405020304" pitchFamily="18" charset="0"/>
              <a:sym typeface="Inter"/>
            </a:endParaRPr>
          </a:p>
          <a:p>
            <a:pPr marL="457200" lvl="0" indent="-317500" algn="just" rtl="0">
              <a:spcBef>
                <a:spcPts val="0"/>
              </a:spcBef>
              <a:spcAft>
                <a:spcPts val="0"/>
              </a:spcAft>
              <a:buSzPts val="1400"/>
              <a:buFont typeface="Inter"/>
              <a:buChar char="●"/>
            </a:pPr>
            <a:r>
              <a:rPr lang="en" sz="1600" dirty="0">
                <a:latin typeface="Times New Roman" panose="02020603050405020304" pitchFamily="18" charset="0"/>
                <a:ea typeface="Inter"/>
                <a:cs typeface="Times New Roman" panose="02020603050405020304" pitchFamily="18" charset="0"/>
                <a:sym typeface="Inter"/>
              </a:rPr>
              <a:t>Build a Flask web application for a user-friendly interface.</a:t>
            </a:r>
            <a:endParaRPr sz="1600" dirty="0">
              <a:latin typeface="Times New Roman" panose="02020603050405020304" pitchFamily="18" charset="0"/>
              <a:ea typeface="Inter"/>
              <a:cs typeface="Times New Roman" panose="02020603050405020304" pitchFamily="18" charset="0"/>
              <a:sym typeface="Inter"/>
            </a:endParaRPr>
          </a:p>
          <a:p>
            <a:pPr marL="457200" lvl="0" indent="-317500" algn="just" rtl="0">
              <a:spcBef>
                <a:spcPts val="0"/>
              </a:spcBef>
              <a:spcAft>
                <a:spcPts val="0"/>
              </a:spcAft>
              <a:buSzPts val="1400"/>
              <a:buFont typeface="Inter"/>
              <a:buChar char="●"/>
            </a:pPr>
            <a:r>
              <a:rPr lang="en" sz="1600" dirty="0">
                <a:latin typeface="Times New Roman" panose="02020603050405020304" pitchFamily="18" charset="0"/>
                <a:ea typeface="Inter"/>
                <a:cs typeface="Times New Roman" panose="02020603050405020304" pitchFamily="18" charset="0"/>
                <a:sym typeface="Inter"/>
              </a:rPr>
              <a:t>Host the web application on a WSGI server for scalability and reliability.</a:t>
            </a:r>
            <a:endParaRPr sz="1600" dirty="0">
              <a:latin typeface="Times New Roman" panose="02020603050405020304" pitchFamily="18" charset="0"/>
              <a:ea typeface="Inter"/>
              <a:cs typeface="Times New Roman" panose="02020603050405020304" pitchFamily="18" charset="0"/>
              <a:sym typeface="Inter"/>
            </a:endParaRPr>
          </a:p>
          <a:p>
            <a:pPr marL="457200" lvl="0" indent="-317500" algn="just" rtl="0">
              <a:spcBef>
                <a:spcPts val="0"/>
              </a:spcBef>
              <a:spcAft>
                <a:spcPts val="0"/>
              </a:spcAft>
              <a:buSzPts val="1400"/>
              <a:buFont typeface="Inter"/>
              <a:buChar char="●"/>
            </a:pPr>
            <a:r>
              <a:rPr lang="en" sz="1600" dirty="0">
                <a:latin typeface="Times New Roman" panose="02020603050405020304" pitchFamily="18" charset="0"/>
                <a:ea typeface="Inter"/>
                <a:cs typeface="Times New Roman" panose="02020603050405020304" pitchFamily="18" charset="0"/>
                <a:sym typeface="Inter"/>
              </a:rPr>
              <a:t>Use Anaconda Environment and Jupyter Notebook for model building and training.</a:t>
            </a:r>
            <a:endParaRPr sz="1600" dirty="0">
              <a:latin typeface="Times New Roman" panose="02020603050405020304" pitchFamily="18" charset="0"/>
              <a:ea typeface="Inter"/>
              <a:cs typeface="Times New Roman" panose="02020603050405020304" pitchFamily="18" charset="0"/>
              <a:sym typeface="Inter"/>
            </a:endParaRPr>
          </a:p>
          <a:p>
            <a:pPr marL="457200" lvl="0" indent="-317500" algn="just" rtl="0">
              <a:spcBef>
                <a:spcPts val="0"/>
              </a:spcBef>
              <a:spcAft>
                <a:spcPts val="0"/>
              </a:spcAft>
              <a:buSzPts val="1400"/>
              <a:buFont typeface="Inter"/>
              <a:buChar char="●"/>
            </a:pPr>
            <a:r>
              <a:rPr lang="en" sz="1600" dirty="0">
                <a:latin typeface="Times New Roman" panose="02020603050405020304" pitchFamily="18" charset="0"/>
                <a:ea typeface="Inter"/>
                <a:cs typeface="Times New Roman" panose="02020603050405020304" pitchFamily="18" charset="0"/>
                <a:sym typeface="Inter"/>
              </a:rPr>
              <a:t>Use Spyder as an IDE for running Flask web applications.</a:t>
            </a:r>
          </a:p>
          <a:p>
            <a:pPr marL="457200" lvl="0" indent="-317500" algn="just" rtl="0">
              <a:spcBef>
                <a:spcPts val="0"/>
              </a:spcBef>
              <a:spcAft>
                <a:spcPts val="0"/>
              </a:spcAft>
              <a:buSzPts val="1400"/>
              <a:buFont typeface="Inter"/>
              <a:buChar char="●"/>
            </a:pPr>
            <a:r>
              <a:rPr lang="en" sz="1600" dirty="0">
                <a:solidFill>
                  <a:srgbClr val="000000"/>
                </a:solidFill>
                <a:latin typeface="Times New Roman" panose="02020603050405020304" pitchFamily="18" charset="0"/>
                <a:ea typeface="League Spartan"/>
                <a:cs typeface="Times New Roman" panose="02020603050405020304" pitchFamily="18" charset="0"/>
                <a:sym typeface="League Spartan"/>
              </a:rPr>
              <a:t>Developing an Interactive Web Page with Bootstrap</a:t>
            </a:r>
          </a:p>
          <a:p>
            <a:pPr marL="457200" lvl="0" indent="-317500" algn="just" rtl="0">
              <a:spcBef>
                <a:spcPts val="0"/>
              </a:spcBef>
              <a:spcAft>
                <a:spcPts val="0"/>
              </a:spcAft>
              <a:buSzPts val="1400"/>
              <a:buFont typeface="Inter"/>
              <a:buChar char="●"/>
            </a:pPr>
            <a:r>
              <a:rPr lang="en" sz="1600" dirty="0">
                <a:solidFill>
                  <a:srgbClr val="000000"/>
                </a:solidFill>
                <a:latin typeface="Times New Roman" panose="02020603050405020304" pitchFamily="18" charset="0"/>
                <a:ea typeface="League Spartan"/>
                <a:cs typeface="Times New Roman" panose="02020603050405020304" pitchFamily="18" charset="0"/>
                <a:sym typeface="League Spartan"/>
              </a:rPr>
              <a:t>Mobile Android Application Integration with TensorFlow Lite</a:t>
            </a:r>
          </a:p>
          <a:p>
            <a:pPr marL="457200" lvl="0" indent="-317500" algn="just" rtl="0">
              <a:spcBef>
                <a:spcPts val="0"/>
              </a:spcBef>
              <a:spcAft>
                <a:spcPts val="0"/>
              </a:spcAft>
              <a:buSzPts val="1400"/>
              <a:buFont typeface="Inter"/>
              <a:buChar char="●"/>
            </a:pPr>
            <a:r>
              <a:rPr lang="en" sz="1600" dirty="0">
                <a:solidFill>
                  <a:srgbClr val="000000"/>
                </a:solidFill>
                <a:latin typeface="League Spartan"/>
                <a:ea typeface="League Spartan"/>
                <a:cs typeface="League Spartan"/>
                <a:sym typeface="League Spartan"/>
              </a:rPr>
              <a:t>Testing Functionality and Accuracy</a:t>
            </a:r>
            <a:endParaRPr sz="1600" dirty="0">
              <a:latin typeface="Times New Roman" panose="02020603050405020304" pitchFamily="18" charset="0"/>
              <a:ea typeface="Inter"/>
              <a:cs typeface="Times New Roman" panose="02020603050405020304" pitchFamily="18" charset="0"/>
              <a:sym typeface="Inter"/>
            </a:endParaRPr>
          </a:p>
        </p:txBody>
      </p:sp>
      <p:pic>
        <p:nvPicPr>
          <p:cNvPr id="7" name="Picture 2">
            <a:extLst>
              <a:ext uri="{FF2B5EF4-FFF2-40B4-BE49-F238E27FC236}">
                <a16:creationId xmlns:a16="http://schemas.microsoft.com/office/drawing/2014/main" id="{24E16F8C-40D2-4357-B20C-17ABDCC8BC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0255" y="727075"/>
            <a:ext cx="3125788" cy="3689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Slide Number Placeholder 2"/>
          <p:cNvSpPr>
            <a:spLocks noGrp="1"/>
          </p:cNvSpPr>
          <p:nvPr>
            <p:ph type="sldNum" idx="12"/>
          </p:nvPr>
        </p:nvSpPr>
        <p:spPr>
          <a:xfrm>
            <a:off x="-158621" y="4749900"/>
            <a:ext cx="548700" cy="393600"/>
          </a:xfrm>
        </p:spPr>
        <p:txBody>
          <a:bodyPr>
            <a:noAutofit/>
          </a:bodyPr>
          <a:lstStyle/>
          <a:p>
            <a:pPr marL="0" lvl="0" indent="0" algn="r" rtl="0">
              <a:spcBef>
                <a:spcPts val="0"/>
              </a:spcBef>
              <a:spcAft>
                <a:spcPts val="0"/>
              </a:spcAft>
              <a:buNone/>
            </a:pPr>
            <a:r>
              <a:rPr lang="en"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6</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1935126" y="203263"/>
            <a:ext cx="4369981" cy="499434"/>
          </a:xfrm>
          <a:prstGeom prst="rect">
            <a:avLst/>
          </a:prstGeom>
        </p:spPr>
        <p:txBody>
          <a:bodyPr spcFirstLastPara="1" wrap="square" lIns="91425" tIns="91425" rIns="91425" bIns="91425" anchor="b" anchorCtr="0">
            <a:noAutofit/>
          </a:bodyPr>
          <a:lstStyle/>
          <a:p>
            <a:pPr marL="1371600" lvl="3" algn="l">
              <a:lnSpc>
                <a:spcPct val="100000"/>
              </a:lnSpc>
              <a:spcBef>
                <a:spcPct val="20000"/>
              </a:spcBef>
              <a:buClrTx/>
              <a:buSzTx/>
            </a:pPr>
            <a:r>
              <a:rPr lang="en-US" sz="2800" b="1" kern="1200" dirty="0">
                <a:solidFill>
                  <a:schemeClr val="tx1"/>
                </a:solidFill>
                <a:latin typeface="Times New Roman" panose="02020603050405020304" pitchFamily="18" charset="0"/>
                <a:ea typeface="+mn-ea"/>
                <a:cs typeface="Times New Roman" panose="02020603050405020304" pitchFamily="18" charset="0"/>
              </a:rPr>
              <a:t>System Design</a:t>
            </a:r>
          </a:p>
        </p:txBody>
      </p:sp>
      <p:sp>
        <p:nvSpPr>
          <p:cNvPr id="55" name="Google Shape;55;p13"/>
          <p:cNvSpPr txBox="1">
            <a:spLocks noGrp="1"/>
          </p:cNvSpPr>
          <p:nvPr>
            <p:ph type="subTitle" idx="1"/>
          </p:nvPr>
        </p:nvSpPr>
        <p:spPr>
          <a:xfrm>
            <a:off x="361508" y="575105"/>
            <a:ext cx="8420984" cy="4015121"/>
          </a:xfrm>
          <a:prstGeom prst="rect">
            <a:avLst/>
          </a:prstGeom>
        </p:spPr>
        <p:txBody>
          <a:bodyPr spcFirstLastPara="1" wrap="square" lIns="91425" tIns="91425" rIns="91425" bIns="91425" anchor="t" anchorCtr="0">
            <a:noAutofit/>
          </a:bodyPr>
          <a:lstStyle/>
          <a:p>
            <a:pPr marL="400050" indent="-285750" algn="just">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Improved User Interface: Enhance the website's design and layout, making it visually appealing and user-friendly. </a:t>
            </a:r>
          </a:p>
          <a:p>
            <a:pPr marL="400050" indent="-285750" algn="just">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Include an about section highlighting the AI-based cotton disease prediction project, contact information, and a link to the GitHub repository.</a:t>
            </a:r>
          </a:p>
          <a:p>
            <a:pPr marL="400050" lvl="1" indent="-285750" algn="just">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 Utilize technologies like deep learning, </a:t>
            </a:r>
            <a:r>
              <a:rPr lang="en-US" sz="1800" b="0" i="0" dirty="0" err="1">
                <a:solidFill>
                  <a:schemeClr val="tx1"/>
                </a:solidFill>
                <a:effectLst/>
                <a:latin typeface="Times New Roman" panose="02020603050405020304" pitchFamily="18" charset="0"/>
                <a:cs typeface="Times New Roman" panose="02020603050405020304" pitchFamily="18" charset="0"/>
              </a:rPr>
              <a:t>Keras</a:t>
            </a:r>
            <a:r>
              <a:rPr lang="en-US" sz="1800" b="0" i="0" dirty="0">
                <a:solidFill>
                  <a:schemeClr val="tx1"/>
                </a:solidFill>
                <a:effectLst/>
                <a:latin typeface="Times New Roman" panose="02020603050405020304" pitchFamily="18" charset="0"/>
                <a:cs typeface="Times New Roman" panose="02020603050405020304" pitchFamily="18" charset="0"/>
              </a:rPr>
              <a:t>, Flask, Python, HTML, CSS, JavaScript, AJAX, and Bootstrap. </a:t>
            </a:r>
          </a:p>
          <a:p>
            <a:pPr marL="400050" indent="-285750" algn="just">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Additionally, a prominent button or link will be added to access and run the disease prediction application.</a:t>
            </a:r>
          </a:p>
          <a:p>
            <a:pPr marL="400050" indent="-285750" algn="just">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Integrate the model with an Android app for on-the-field image capture, processing, and instant disease predictions. </a:t>
            </a:r>
          </a:p>
          <a:p>
            <a:pPr marL="400050" indent="-285750" algn="just">
              <a:buFont typeface="Arial" panose="020B0604020202020204" pitchFamily="34" charset="0"/>
              <a:buChar char="•"/>
            </a:pPr>
            <a:r>
              <a:rPr lang="en-US" sz="1800" b="0" i="0" dirty="0">
                <a:solidFill>
                  <a:schemeClr val="tx1"/>
                </a:solidFill>
                <a:effectLst/>
                <a:latin typeface="Times New Roman" panose="02020603050405020304" pitchFamily="18" charset="0"/>
                <a:cs typeface="Times New Roman" panose="02020603050405020304" pitchFamily="18" charset="0"/>
              </a:rPr>
              <a:t>The app is a lightweight, and capable of offline usage.</a:t>
            </a:r>
          </a:p>
        </p:txBody>
      </p:sp>
      <p:sp>
        <p:nvSpPr>
          <p:cNvPr id="56" name="Google Shape;56;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7" name="Google Shape;57;p13"/>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 name="Rectangle 5"/>
          <p:cNvSpPr/>
          <p:nvPr/>
        </p:nvSpPr>
        <p:spPr>
          <a:xfrm>
            <a:off x="0" y="4609322"/>
            <a:ext cx="634482" cy="534178"/>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7</a:t>
            </a:r>
          </a:p>
        </p:txBody>
      </p:sp>
    </p:spTree>
    <p:extLst>
      <p:ext uri="{BB962C8B-B14F-4D97-AF65-F5344CB8AC3E}">
        <p14:creationId xmlns:p14="http://schemas.microsoft.com/office/powerpoint/2010/main" val="8948458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7"/>
        <p:cNvGrpSpPr/>
        <p:nvPr/>
      </p:nvGrpSpPr>
      <p:grpSpPr>
        <a:xfrm>
          <a:off x="0" y="0"/>
          <a:ext cx="0" cy="0"/>
          <a:chOff x="0" y="0"/>
          <a:chExt cx="0" cy="0"/>
        </a:xfrm>
      </p:grpSpPr>
      <p:sp>
        <p:nvSpPr>
          <p:cNvPr id="98" name="Google Shape;98;p18"/>
          <p:cNvSpPr txBox="1">
            <a:spLocks noGrp="1"/>
          </p:cNvSpPr>
          <p:nvPr>
            <p:ph type="title"/>
          </p:nvPr>
        </p:nvSpPr>
        <p:spPr>
          <a:xfrm>
            <a:off x="231799" y="239153"/>
            <a:ext cx="5170232" cy="84789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400" b="1" dirty="0">
                <a:solidFill>
                  <a:srgbClr val="000000"/>
                </a:solidFill>
                <a:latin typeface="League Spartan"/>
                <a:ea typeface="League Spartan"/>
                <a:cs typeface="League Spartan"/>
                <a:sym typeface="League Spartan"/>
              </a:rPr>
              <a:t>Preprocessing and Augmenting the Cotton Plant and Leaf Image Dataset</a:t>
            </a:r>
            <a:endParaRPr sz="2400" b="1" dirty="0">
              <a:solidFill>
                <a:srgbClr val="000000"/>
              </a:solidFill>
              <a:latin typeface="League Spartan"/>
              <a:ea typeface="League Spartan"/>
              <a:cs typeface="League Spartan"/>
              <a:sym typeface="League Spartan"/>
            </a:endParaRPr>
          </a:p>
        </p:txBody>
      </p:sp>
      <p:sp>
        <p:nvSpPr>
          <p:cNvPr id="99" name="Google Shape;99;p18"/>
          <p:cNvSpPr txBox="1"/>
          <p:nvPr/>
        </p:nvSpPr>
        <p:spPr>
          <a:xfrm>
            <a:off x="0" y="0"/>
            <a:ext cx="9144000" cy="88800"/>
          </a:xfrm>
          <a:prstGeom prst="rect">
            <a:avLst/>
          </a:prstGeom>
          <a:solidFill>
            <a:srgbClr val="FCBF0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0" name="Google Shape;100;p18"/>
          <p:cNvSpPr txBox="1"/>
          <p:nvPr/>
        </p:nvSpPr>
        <p:spPr>
          <a:xfrm>
            <a:off x="357615" y="1075549"/>
            <a:ext cx="4943454" cy="3615938"/>
          </a:xfrm>
          <a:prstGeom prst="rect">
            <a:avLst/>
          </a:prstGeom>
          <a:noFill/>
          <a:ln>
            <a:noFill/>
          </a:ln>
        </p:spPr>
        <p:txBody>
          <a:bodyPr spcFirstLastPara="1" wrap="square" lIns="91425" tIns="91425" rIns="91425" bIns="91425" anchor="t" anchorCtr="0">
            <a:noAutofit/>
          </a:bodyPr>
          <a:lstStyle/>
          <a:p>
            <a:pPr marL="457200" indent="-317500">
              <a:buSzPts val="1400"/>
              <a:buFont typeface="Inter"/>
              <a:buChar char="●"/>
            </a:pPr>
            <a:r>
              <a:rPr lang="en-US" sz="1800" dirty="0">
                <a:latin typeface="Times New Roman" panose="02020603050405020304" pitchFamily="18" charset="0"/>
                <a:ea typeface="Inter"/>
                <a:cs typeface="Times New Roman" panose="02020603050405020304" pitchFamily="18" charset="0"/>
                <a:sym typeface="Inter"/>
              </a:rPr>
              <a:t>Prepare the cotton plant and leaf image dataset</a:t>
            </a:r>
          </a:p>
          <a:p>
            <a:pPr marL="457200" indent="-317500">
              <a:buSzPts val="1400"/>
              <a:buFont typeface="Inter"/>
              <a:buChar char="●"/>
            </a:pPr>
            <a:r>
              <a:rPr lang="en-US" sz="1800" dirty="0">
                <a:latin typeface="Times New Roman" panose="02020603050405020304" pitchFamily="18" charset="0"/>
                <a:ea typeface="Inter"/>
                <a:cs typeface="Times New Roman" panose="02020603050405020304" pitchFamily="18" charset="0"/>
                <a:sym typeface="Inter"/>
              </a:rPr>
              <a:t>Dataset labeled as fresh or diseased</a:t>
            </a:r>
          </a:p>
          <a:p>
            <a:pPr marL="457200" indent="-317500">
              <a:buSzPts val="1400"/>
              <a:buFont typeface="Inter"/>
              <a:buChar char="●"/>
            </a:pPr>
            <a:r>
              <a:rPr lang="en-US" sz="1800" dirty="0">
                <a:latin typeface="Times New Roman" panose="02020603050405020304" pitchFamily="18" charset="0"/>
                <a:ea typeface="Inter"/>
                <a:cs typeface="Times New Roman" panose="02020603050405020304" pitchFamily="18" charset="0"/>
                <a:sym typeface="Inter"/>
              </a:rPr>
              <a:t>Apply data augmentation techniques</a:t>
            </a:r>
          </a:p>
          <a:p>
            <a:pPr marL="457200" lvl="0" indent="-317500" algn="l" rtl="0">
              <a:spcBef>
                <a:spcPts val="0"/>
              </a:spcBef>
              <a:spcAft>
                <a:spcPts val="0"/>
              </a:spcAft>
              <a:buSzPts val="1400"/>
              <a:buFont typeface="Inter"/>
              <a:buChar char="●"/>
            </a:pPr>
            <a:r>
              <a:rPr lang="en" sz="1800" dirty="0">
                <a:latin typeface="Times New Roman" panose="02020603050405020304" pitchFamily="18" charset="0"/>
                <a:ea typeface="Inter"/>
                <a:cs typeface="Times New Roman" panose="02020603050405020304" pitchFamily="18" charset="0"/>
                <a:sym typeface="Inter"/>
              </a:rPr>
              <a:t>Preprocess and augment cotton plant and leaf image dataset</a:t>
            </a:r>
          </a:p>
          <a:p>
            <a:pPr marL="457200" indent="-317500">
              <a:buSzPts val="1400"/>
              <a:buFont typeface="Inter"/>
              <a:buChar char="●"/>
            </a:pPr>
            <a:r>
              <a:rPr lang="en-US" sz="1800" dirty="0">
                <a:latin typeface="Times New Roman" panose="02020603050405020304" pitchFamily="18" charset="0"/>
                <a:ea typeface="Inter"/>
                <a:cs typeface="Times New Roman" panose="02020603050405020304" pitchFamily="18" charset="0"/>
                <a:sym typeface="Inter"/>
              </a:rPr>
              <a:t>Generate enhanced training data using data augmentation techniques</a:t>
            </a:r>
            <a:endParaRPr sz="1800" dirty="0">
              <a:latin typeface="Times New Roman" panose="02020603050405020304" pitchFamily="18" charset="0"/>
              <a:ea typeface="Inter"/>
              <a:cs typeface="Times New Roman" panose="02020603050405020304" pitchFamily="18" charset="0"/>
              <a:sym typeface="Inter"/>
            </a:endParaRPr>
          </a:p>
          <a:p>
            <a:pPr marL="457200" lvl="0" indent="-317500" algn="l" rtl="0">
              <a:spcBef>
                <a:spcPts val="0"/>
              </a:spcBef>
              <a:spcAft>
                <a:spcPts val="0"/>
              </a:spcAft>
              <a:buSzPts val="1400"/>
              <a:buFont typeface="Inter"/>
              <a:buChar char="●"/>
            </a:pPr>
            <a:r>
              <a:rPr lang="en" sz="1800" dirty="0">
                <a:latin typeface="Times New Roman" panose="02020603050405020304" pitchFamily="18" charset="0"/>
                <a:ea typeface="Inter"/>
                <a:cs typeface="Times New Roman" panose="02020603050405020304" pitchFamily="18" charset="0"/>
                <a:sym typeface="Inter"/>
              </a:rPr>
              <a:t>Use Anaconda Environment and Jupyter Notebook for model building</a:t>
            </a:r>
          </a:p>
          <a:p>
            <a:pPr marL="457200" indent="-317500">
              <a:buSzPts val="1400"/>
              <a:buFont typeface="Inter"/>
              <a:buChar char="●"/>
            </a:pPr>
            <a:r>
              <a:rPr lang="en-US" sz="1800" dirty="0">
                <a:latin typeface="Times New Roman" panose="02020603050405020304" pitchFamily="18" charset="0"/>
                <a:ea typeface="Inter"/>
                <a:cs typeface="Times New Roman" panose="02020603050405020304" pitchFamily="18" charset="0"/>
                <a:sym typeface="Inter"/>
              </a:rPr>
              <a:t>Train a CNN model using transfer learning </a:t>
            </a:r>
            <a:r>
              <a:rPr lang="en" sz="1800" dirty="0">
                <a:solidFill>
                  <a:srgbClr val="000000"/>
                </a:solidFill>
                <a:latin typeface="Times New Roman" panose="02020603050405020304" pitchFamily="18" charset="0"/>
                <a:ea typeface="League Spartan"/>
                <a:cs typeface="Times New Roman" panose="02020603050405020304" pitchFamily="18" charset="0"/>
                <a:sym typeface="League Spartan"/>
              </a:rPr>
              <a:t>with ResNet152V2</a:t>
            </a:r>
            <a:endParaRPr sz="1800" dirty="0">
              <a:latin typeface="Times New Roman" panose="02020603050405020304" pitchFamily="18" charset="0"/>
              <a:ea typeface="Inter"/>
              <a:cs typeface="Times New Roman" panose="02020603050405020304" pitchFamily="18" charset="0"/>
              <a:sym typeface="Inter"/>
            </a:endParaRPr>
          </a:p>
          <a:p>
            <a:pPr marL="457200" lvl="0" indent="-317500" algn="l" rtl="0">
              <a:spcBef>
                <a:spcPts val="0"/>
              </a:spcBef>
              <a:spcAft>
                <a:spcPts val="0"/>
              </a:spcAft>
              <a:buSzPts val="1400"/>
              <a:buFont typeface="Inter"/>
              <a:buChar char="●"/>
            </a:pPr>
            <a:r>
              <a:rPr lang="en" sz="1800" dirty="0">
                <a:latin typeface="Times New Roman" panose="02020603050405020304" pitchFamily="18" charset="0"/>
                <a:ea typeface="Inter"/>
                <a:cs typeface="Times New Roman" panose="02020603050405020304" pitchFamily="18" charset="0"/>
                <a:sym typeface="Inter"/>
              </a:rPr>
              <a:t>Utilize transfer learning with ResNet152V2 pre-trained model</a:t>
            </a:r>
            <a:endParaRPr sz="1800" dirty="0">
              <a:latin typeface="Times New Roman" panose="02020603050405020304" pitchFamily="18" charset="0"/>
              <a:ea typeface="Inter"/>
              <a:cs typeface="Times New Roman" panose="02020603050405020304" pitchFamily="18" charset="0"/>
              <a:sym typeface="Inter"/>
            </a:endParaRPr>
          </a:p>
        </p:txBody>
      </p:sp>
      <p:sp>
        <p:nvSpPr>
          <p:cNvPr id="102" name="Google Shape;102;p18"/>
          <p:cNvSpPr txBox="1"/>
          <p:nvPr/>
        </p:nvSpPr>
        <p:spPr>
          <a:xfrm>
            <a:off x="8064500" y="4826000"/>
            <a:ext cx="1371600" cy="457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rgbClr val="FFFFFF"/>
                </a:solidFill>
              </a:rPr>
              <a:t>Photo by </a:t>
            </a:r>
            <a:r>
              <a:rPr lang="en" sz="800" u="sng">
                <a:solidFill>
                  <a:srgbClr val="FFFFFF"/>
                </a:solidFill>
                <a:hlinkClick r:id="rId3">
                  <a:extLst>
                    <a:ext uri="{A12FA001-AC4F-418D-AE19-62706E023703}">
                      <ahyp:hlinkClr xmlns:ahyp="http://schemas.microsoft.com/office/drawing/2018/hyperlinkcolor" val="tx"/>
                    </a:ext>
                  </a:extLst>
                </a:hlinkClick>
              </a:rPr>
              <a:t>Pexels</a:t>
            </a:r>
            <a:endParaRPr sz="800" u="sng">
              <a:solidFill>
                <a:srgbClr val="FFFFFF"/>
              </a:solidFill>
            </a:endParaRPr>
          </a:p>
        </p:txBody>
      </p:sp>
      <p:pic>
        <p:nvPicPr>
          <p:cNvPr id="8" name="Google Shape;101;p18">
            <a:extLst>
              <a:ext uri="{FF2B5EF4-FFF2-40B4-BE49-F238E27FC236}">
                <a16:creationId xmlns:a16="http://schemas.microsoft.com/office/drawing/2014/main" id="{477E83EB-D698-418F-B018-CBCFF39A1F58}"/>
              </a:ext>
            </a:extLst>
          </p:cNvPr>
          <p:cNvPicPr preferRelativeResize="0"/>
          <p:nvPr/>
        </p:nvPicPr>
        <p:blipFill>
          <a:blip r:embed="rId4"/>
          <a:srcRect/>
          <a:stretch/>
        </p:blipFill>
        <p:spPr>
          <a:xfrm>
            <a:off x="5301069" y="408615"/>
            <a:ext cx="3842932" cy="4283740"/>
          </a:xfrm>
          <a:prstGeom prst="rect">
            <a:avLst/>
          </a:prstGeom>
          <a:noFill/>
          <a:ln>
            <a:noFill/>
          </a:ln>
        </p:spPr>
      </p:pic>
      <p:sp>
        <p:nvSpPr>
          <p:cNvPr id="3" name="Slide Number Placeholder 2"/>
          <p:cNvSpPr>
            <a:spLocks noGrp="1"/>
          </p:cNvSpPr>
          <p:nvPr>
            <p:ph type="sldNum" idx="12"/>
          </p:nvPr>
        </p:nvSpPr>
        <p:spPr/>
        <p:txBody>
          <a:bodyPr>
            <a:noAutofit/>
          </a:bodyPr>
          <a:lstStyle/>
          <a:p>
            <a:pPr marL="0" lvl="0" indent="0" algn="r" rtl="0">
              <a:spcBef>
                <a:spcPts val="0"/>
              </a:spcBef>
              <a:spcAft>
                <a:spcPts val="0"/>
              </a:spcAft>
              <a:buNone/>
            </a:pPr>
            <a:r>
              <a:rPr lang="en" sz="2000" b="1" dirty="0">
                <a:ln w="18000">
                  <a:solidFill>
                    <a:schemeClr val="accent2">
                      <a:satMod val="140000"/>
                    </a:schemeClr>
                  </a:solidFill>
                  <a:prstDash val="solid"/>
                  <a:miter lim="800000"/>
                </a:ln>
                <a:solidFill>
                  <a:srgbClr val="C00000"/>
                </a:solidFill>
                <a:effectLst>
                  <a:outerShdw blurRad="25500" dist="23000" dir="7020000" algn="tl">
                    <a:srgbClr val="000000">
                      <a:alpha val="50000"/>
                    </a:srgbClr>
                  </a:outerShdw>
                </a:effectLst>
              </a:rPr>
              <a:t>8</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1079</TotalTime>
  <Words>1843</Words>
  <Application>Microsoft Office PowerPoint</Application>
  <PresentationFormat>On-screen Show (16:9)</PresentationFormat>
  <Paragraphs>221</Paragraphs>
  <Slides>21</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Times New Roman</vt:lpstr>
      <vt:lpstr>SegoeUISymbol</vt:lpstr>
      <vt:lpstr>TimesNewRomanPS-BoldMT</vt:lpstr>
      <vt:lpstr>Inter</vt:lpstr>
      <vt:lpstr>League Spartan</vt:lpstr>
      <vt:lpstr>TimesNewRomanPSMT</vt:lpstr>
      <vt:lpstr>Wingdings</vt:lpstr>
      <vt:lpstr>Simple Light</vt:lpstr>
      <vt:lpstr>PowerPoint Presentation</vt:lpstr>
      <vt:lpstr>Presentation Outline</vt:lpstr>
      <vt:lpstr>Introduction</vt:lpstr>
      <vt:lpstr>Statement of the Problem</vt:lpstr>
      <vt:lpstr>Objectives</vt:lpstr>
      <vt:lpstr>Literature Review</vt:lpstr>
      <vt:lpstr>Methodology </vt:lpstr>
      <vt:lpstr>System Design</vt:lpstr>
      <vt:lpstr>Preprocessing and Augmenting the Cotton Plant and Leaf Image Dataset</vt:lpstr>
      <vt:lpstr>Building a Web Application with Flask</vt:lpstr>
      <vt:lpstr>Developing an Interactive Web Page with Bootstrap</vt:lpstr>
      <vt:lpstr>Mobile Android Application Integration with TensorFlow Lite</vt:lpstr>
      <vt:lpstr>PowerPoint Presentation</vt:lpstr>
      <vt:lpstr>PowerPoint Presentation</vt:lpstr>
      <vt:lpstr>PowerPoint Presentation</vt:lpstr>
      <vt:lpstr>The Android Application</vt:lpstr>
      <vt:lpstr>Testing Functionality and Accuracy</vt:lpstr>
      <vt:lpstr>Testing and Evaluation</vt:lpstr>
      <vt:lpstr>Limitations of the Solution</vt:lpstr>
      <vt:lpstr>Conclusion</vt:lpstr>
      <vt:lpstr>Future Directions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Cotton Disease Prediction Deep Learning</dc:title>
  <dc:creator>Mati</dc:creator>
  <cp:lastModifiedBy>Matiwos Desalegn</cp:lastModifiedBy>
  <cp:revision>100</cp:revision>
  <dcterms:modified xsi:type="dcterms:W3CDTF">2023-06-11T14:33:10Z</dcterms:modified>
</cp:coreProperties>
</file>